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9" r:id="rId4"/>
    <p:sldId id="258" r:id="rId5"/>
    <p:sldId id="259" r:id="rId6"/>
    <p:sldId id="272" r:id="rId7"/>
    <p:sldId id="273" r:id="rId8"/>
    <p:sldId id="274" r:id="rId9"/>
    <p:sldId id="275" r:id="rId10"/>
    <p:sldId id="276" r:id="rId11"/>
    <p:sldId id="277" r:id="rId12"/>
    <p:sldId id="278" r:id="rId13"/>
    <p:sldId id="279" r:id="rId14"/>
    <p:sldId id="280" r:id="rId15"/>
    <p:sldId id="281" r:id="rId16"/>
    <p:sldId id="282" r:id="rId17"/>
    <p:sldId id="283" r:id="rId18"/>
    <p:sldId id="287" r:id="rId19"/>
    <p:sldId id="286" r:id="rId20"/>
    <p:sldId id="284" r:id="rId21"/>
    <p:sldId id="288" r:id="rId22"/>
    <p:sldId id="270" r:id="rId23"/>
    <p:sldId id="299" r:id="rId24"/>
    <p:sldId id="260" r:id="rId25"/>
    <p:sldId id="261" r:id="rId26"/>
    <p:sldId id="289" r:id="rId27"/>
    <p:sldId id="290" r:id="rId28"/>
    <p:sldId id="291" r:id="rId29"/>
    <p:sldId id="293" r:id="rId30"/>
    <p:sldId id="300" r:id="rId31"/>
    <p:sldId id="301" r:id="rId32"/>
    <p:sldId id="292" r:id="rId33"/>
    <p:sldId id="294" r:id="rId34"/>
    <p:sldId id="309" r:id="rId35"/>
    <p:sldId id="311" r:id="rId36"/>
    <p:sldId id="310" r:id="rId37"/>
    <p:sldId id="295" r:id="rId38"/>
    <p:sldId id="312" r:id="rId39"/>
    <p:sldId id="313" r:id="rId40"/>
    <p:sldId id="303" r:id="rId41"/>
    <p:sldId id="302" r:id="rId42"/>
    <p:sldId id="314" r:id="rId43"/>
    <p:sldId id="304" r:id="rId44"/>
    <p:sldId id="315" r:id="rId45"/>
    <p:sldId id="305" r:id="rId46"/>
    <p:sldId id="316" r:id="rId47"/>
    <p:sldId id="317" r:id="rId48"/>
    <p:sldId id="318" r:id="rId49"/>
    <p:sldId id="319" r:id="rId50"/>
    <p:sldId id="320" r:id="rId51"/>
    <p:sldId id="321" r:id="rId52"/>
    <p:sldId id="322" r:id="rId53"/>
    <p:sldId id="330" r:id="rId54"/>
    <p:sldId id="323" r:id="rId55"/>
    <p:sldId id="325" r:id="rId56"/>
    <p:sldId id="326" r:id="rId57"/>
    <p:sldId id="331" r:id="rId58"/>
    <p:sldId id="333" r:id="rId59"/>
    <p:sldId id="327" r:id="rId60"/>
    <p:sldId id="334" r:id="rId61"/>
    <p:sldId id="328" r:id="rId62"/>
    <p:sldId id="335" r:id="rId63"/>
    <p:sldId id="329" r:id="rId64"/>
    <p:sldId id="343" r:id="rId65"/>
    <p:sldId id="336" r:id="rId66"/>
    <p:sldId id="271" r:id="rId67"/>
    <p:sldId id="339" r:id="rId68"/>
    <p:sldId id="344" r:id="rId69"/>
    <p:sldId id="351" r:id="rId70"/>
    <p:sldId id="352" r:id="rId71"/>
    <p:sldId id="353" r:id="rId72"/>
    <p:sldId id="346" r:id="rId73"/>
    <p:sldId id="347" r:id="rId74"/>
    <p:sldId id="348" r:id="rId75"/>
    <p:sldId id="349" r:id="rId76"/>
    <p:sldId id="350" r:id="rId7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92D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3" autoAdjust="0"/>
    <p:restoredTop sz="94660"/>
  </p:normalViewPr>
  <p:slideViewPr>
    <p:cSldViewPr snapToGrid="0">
      <p:cViewPr varScale="1">
        <p:scale>
          <a:sx n="120" d="100"/>
          <a:sy n="120" d="100"/>
        </p:scale>
        <p:origin x="120" y="2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9F978-8F5D-42A7-86BF-A984953F5C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153519-725D-4962-B748-CC7552F838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EF7900-64FF-4805-A66E-0B884BCD43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28-Apr-22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6274FF-F87E-401D-829B-527D8BAB98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A199CA-B05B-47F7-A46C-3F7F0FB30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4253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EF28CF-DF5D-471D-B0B9-89362618A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2CB0F86-3012-4450-97B5-7E1D7ECAD6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7A2828-2930-40A7-AED2-72F6457D05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28-Apr-22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7A84D5-31FC-4926-B974-625D8C4DF7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93209B-0705-4ED8-A491-3D5D44CBB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6094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CD31CA8-EED4-4E1A-B8D5-0FBA7427464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E740CE-BBFA-4672-A07F-8EED901D5F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0BD506-02AC-45D8-92B7-72E22AFAFD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28-Apr-22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BA1C25-D938-4BD4-AFBA-B936058265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07FD12-3F16-4988-A6A5-340D2E336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2839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8F685-4C02-43BB-81D2-04EAAD1B8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9307CA-BDB0-4F66-B7EA-15AC282965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797DE6-90DC-461E-BBC5-E13D53F486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28-Apr-22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179F46-5890-41BD-ACAD-F76D73A63C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839A23-24D1-4AE7-B7EA-4B624CC12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2420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D74EF1-4C5E-4AEE-9A09-F8F867698C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B0EC00-4EF5-40FD-BE65-ED178D988E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6D0061-7235-4551-BDC1-1B52EE2DF5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28-Apr-22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3E4BB6-4393-45E5-A9AA-9B80E2EBD0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994CB6-B3F3-4DE1-A025-90F5E1DBF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8390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16F26-7C86-412B-BADB-DD2A6112EF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CEC9F5-F495-4BB6-8614-F278F69277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7F24DB-A85C-4539-91EF-5629F53843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433937-4109-4B2C-A286-F092762072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28-Apr-22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85F166-F3BE-4326-893D-A0B8DB7200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525932-0F9D-4378-96A1-2F322DB10A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8701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A36F7-094B-4EA4-AA03-A8D8E79C97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8238E7-9C70-4777-95AF-A5054F3ED8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2B6AAA-B98D-4372-A5A6-85FFC8DCC1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468441-FF50-42B6-BA69-C5C074CD47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BAB23AB-9D34-431A-AB82-A534EFEA03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4F8EFDC-928F-4FED-983C-7ABD436AF5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28-Apr-22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C16DEBE-584F-4E83-A7E8-A9C4C827A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6F74D1E-6C1B-4FD2-9DF9-C84FB567C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0977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AF5C5-68CD-47D5-ABA6-CF1CBAADB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D2CDD38-7186-4E27-AFD9-1C0F0616EA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28-Apr-22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6E192C-EECF-41A8-BF78-3DD3C0C6C5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CB1BDE-DF6D-4250-8119-E198BD689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0361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84048DA-88F3-4AD4-9CD4-80F47F4653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28-Apr-22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FFB8407-9980-4383-B57D-46D0C96856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B7C318-3368-4DC6-ACC3-B854B81D2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8908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B462D-08D1-4E08-BE8F-447596E335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4DD96E-5552-495D-93D2-4BB21BF846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CCFB3D-721C-482E-889F-D4404EC4F6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756F77-CBE7-472C-AB48-91F38E0E4A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28-Apr-22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7A2AFC-52CD-43A3-B48D-2E9B690339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9CA501-F0AC-439F-A1FB-74B32179A3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9618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EDEA90-1B0A-4BD7-A46E-B3461480C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8B68767-CADA-45AA-8C12-B3DC0603056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9FCA20-08E0-4AD3-A4C1-1FDCCEDE1F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5EF583-0181-4C09-8E86-D1CA028819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28-Apr-22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7FCD57-1163-480A-97F0-EF7F72C2F0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FDDB04-0161-4707-8022-069021A13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093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5B6C7DD-B260-4FD1-B687-D45B145F3D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7A82B9-9CE8-4741-BC26-CCA026F8B4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C83CE3-891B-4A19-8F63-BF6619393B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14C9FE-EBC3-45D3-899C-58AAF4F8AF71}" type="datetimeFigureOut">
              <a:rPr lang="en-US" smtClean="0"/>
              <a:t>28-Apr-22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056E26-9066-4488-A28A-8F836B2BF0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CF0B28-2709-44D5-AC53-FCEB892109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2302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martinfowler.com/articles/microservice-trade-offs.html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martinfowler.com/bliki/MicroservicePremium.html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29.wmf"/><Relationship Id="rId4" Type="http://schemas.openxmlformats.org/officeDocument/2006/relationships/oleObject" Target="../embeddings/oleObject3.bin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30.wmf"/><Relationship Id="rId4" Type="http://schemas.openxmlformats.org/officeDocument/2006/relationships/oleObject" Target="../embeddings/oleObject4.bin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5.wmf"/><Relationship Id="rId4" Type="http://schemas.openxmlformats.org/officeDocument/2006/relationships/oleObject" Target="../embeddings/oleObject1.bin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4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3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30.w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15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7.wmf"/><Relationship Id="rId4" Type="http://schemas.openxmlformats.org/officeDocument/2006/relationships/oleObject" Target="../embeddings/oleObject2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5DFBE-19DA-408D-84E6-F4043FC30B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DESIGNING MONOLITH FIRST FOR MICROSERVICE ARCHITECTURE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5612B9-B745-46CB-8A20-997CA82E05E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Halil İbrahim Kalkan</a:t>
            </a:r>
          </a:p>
        </p:txBody>
      </p:sp>
    </p:spTree>
    <p:extLst>
      <p:ext uri="{BB962C8B-B14F-4D97-AF65-F5344CB8AC3E}">
        <p14:creationId xmlns:p14="http://schemas.microsoft.com/office/powerpoint/2010/main" val="9955561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ABP Framework: The community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60736" cy="4351338"/>
          </a:xfrm>
        </p:spPr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GitHub</a:t>
            </a:r>
          </a:p>
          <a:p>
            <a:pPr lvl="1"/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8K stars</a:t>
            </a:r>
          </a:p>
          <a:p>
            <a:pPr lvl="1"/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24,000 commits</a:t>
            </a:r>
          </a:p>
          <a:p>
            <a:pPr lvl="1"/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238 contributors</a:t>
            </a:r>
          </a:p>
          <a:p>
            <a:pPr lvl="1"/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6,200 issues &amp; 5,200 PRs closed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NuGet</a:t>
            </a:r>
          </a:p>
          <a:p>
            <a:pPr lvl="1"/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128 releases</a:t>
            </a:r>
          </a:p>
          <a:p>
            <a:pPr lvl="1"/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5M downloads (only for the core package)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9076E01-AD31-4B85-8755-3F4929EEEF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7462" y="2412494"/>
            <a:ext cx="6062267" cy="346281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DCB13E1-2911-496C-BAB3-BD4EDC5ACFCA}"/>
              </a:ext>
            </a:extLst>
          </p:cNvPr>
          <p:cNvSpPr txBox="1"/>
          <p:nvPr/>
        </p:nvSpPr>
        <p:spPr>
          <a:xfrm>
            <a:off x="5587461" y="1766163"/>
            <a:ext cx="60622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ABP Community Talks</a:t>
            </a:r>
          </a:p>
        </p:txBody>
      </p:sp>
    </p:spTree>
    <p:extLst>
      <p:ext uri="{BB962C8B-B14F-4D97-AF65-F5344CB8AC3E}">
        <p14:creationId xmlns:p14="http://schemas.microsoft.com/office/powerpoint/2010/main" val="13622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ABP Framework: Books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9F7D82-97CE-434C-A740-FD1C1AAA97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3182" y="1655781"/>
            <a:ext cx="9185635" cy="4564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2739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eShopOnX</a:t>
            </a:r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 projects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DAA7A96-BF3F-48C0-8A20-F858D602539C}"/>
              </a:ext>
            </a:extLst>
          </p:cNvPr>
          <p:cNvSpPr/>
          <p:nvPr/>
        </p:nvSpPr>
        <p:spPr>
          <a:xfrm>
            <a:off x="909444" y="1675586"/>
            <a:ext cx="3296795" cy="1325563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latin typeface="Euclid Circular B" panose="020B0504000000000000" pitchFamily="34" charset="0"/>
                <a:ea typeface="Euclid Circular B" panose="020B0504000000000000" pitchFamily="34" charset="0"/>
              </a:rPr>
              <a:t>eShopOn</a:t>
            </a:r>
            <a:r>
              <a:rPr lang="en-US" sz="2400" b="1" dirty="0" err="1">
                <a:latin typeface="Euclid Circular B" panose="020B0504000000000000" pitchFamily="34" charset="0"/>
                <a:ea typeface="Euclid Circular B" panose="020B0504000000000000" pitchFamily="34" charset="0"/>
              </a:rPr>
              <a:t>Containers</a:t>
            </a:r>
            <a:b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(by Microsoft)</a:t>
            </a:r>
            <a:b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b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8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https://github.com/dotnet-architecture/eShopOnDapr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387E04-8268-43D2-BA0B-C8495CB6CB62}"/>
              </a:ext>
            </a:extLst>
          </p:cNvPr>
          <p:cNvSpPr/>
          <p:nvPr/>
        </p:nvSpPr>
        <p:spPr>
          <a:xfrm>
            <a:off x="909444" y="3172496"/>
            <a:ext cx="3296795" cy="1325564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latin typeface="Euclid Circular B" panose="020B0504000000000000" pitchFamily="34" charset="0"/>
                <a:ea typeface="Euclid Circular B" panose="020B0504000000000000" pitchFamily="34" charset="0"/>
              </a:rPr>
              <a:t>eShopOn</a:t>
            </a:r>
            <a:r>
              <a:rPr lang="en-US" sz="2400" b="1" dirty="0" err="1">
                <a:latin typeface="Euclid Circular B" panose="020B0504000000000000" pitchFamily="34" charset="0"/>
                <a:ea typeface="Euclid Circular B" panose="020B0504000000000000" pitchFamily="34" charset="0"/>
              </a:rPr>
              <a:t>Dapr</a:t>
            </a:r>
            <a:b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(by Microsoft)</a:t>
            </a:r>
            <a:b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b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8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https://github.com/dotnet-architecture/eShopOnDapr</a:t>
            </a:r>
            <a:endParaRPr lang="en-US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A92A761-F495-46E3-A9D8-07991FE3B346}"/>
              </a:ext>
            </a:extLst>
          </p:cNvPr>
          <p:cNvSpPr/>
          <p:nvPr/>
        </p:nvSpPr>
        <p:spPr>
          <a:xfrm>
            <a:off x="909444" y="4669408"/>
            <a:ext cx="3296795" cy="1325564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latin typeface="Euclid Circular B" panose="020B0504000000000000" pitchFamily="34" charset="0"/>
                <a:ea typeface="Euclid Circular B" panose="020B0504000000000000" pitchFamily="34" charset="0"/>
              </a:rPr>
              <a:t>eShopOn</a:t>
            </a:r>
            <a:r>
              <a:rPr lang="en-US" sz="2400" b="1" dirty="0" err="1">
                <a:latin typeface="Euclid Circular B" panose="020B0504000000000000" pitchFamily="34" charset="0"/>
                <a:ea typeface="Euclid Circular B" panose="020B0504000000000000" pitchFamily="34" charset="0"/>
              </a:rPr>
              <a:t>Abp</a:t>
            </a:r>
            <a:b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(by </a:t>
            </a:r>
            <a:r>
              <a:rPr lang="en-US" dirty="0" err="1">
                <a:latin typeface="Euclid Circular B" panose="020B0504000000000000" pitchFamily="34" charset="0"/>
                <a:ea typeface="Euclid Circular B" panose="020B0504000000000000" pitchFamily="34" charset="0"/>
              </a:rPr>
              <a:t>Volosoft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)</a:t>
            </a:r>
            <a:b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b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8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https://github.com/abpframework/eShopOnAbp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C8652B7-A796-4A89-B59A-6C1448D1A2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28875" y="1675585"/>
            <a:ext cx="7315201" cy="1325563"/>
          </a:xfrm>
        </p:spPr>
        <p:txBody>
          <a:bodyPr anchor="ctr">
            <a:noAutofit/>
          </a:bodyPr>
          <a:lstStyle/>
          <a:p>
            <a:pPr marL="0" indent="0">
              <a:buNone/>
            </a:pPr>
            <a:r>
              <a:rPr lang="en-US" sz="22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Simplified and containerized microservice example</a:t>
            </a:r>
          </a:p>
          <a:p>
            <a:pPr marL="0" indent="0">
              <a:buNone/>
            </a:pPr>
            <a:r>
              <a:rPr lang="en-US" sz="22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Show drafts of different architectural patterns</a:t>
            </a:r>
          </a:p>
          <a:p>
            <a:pPr marL="0" indent="0">
              <a:buNone/>
            </a:pPr>
            <a:r>
              <a:rPr lang="en-US" sz="22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Not production ready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EF424A3-DDE9-4917-B101-1E60B12D563E}"/>
              </a:ext>
            </a:extLst>
          </p:cNvPr>
          <p:cNvSpPr txBox="1">
            <a:spLocks/>
          </p:cNvSpPr>
          <p:nvPr/>
        </p:nvSpPr>
        <p:spPr>
          <a:xfrm>
            <a:off x="4428875" y="3172496"/>
            <a:ext cx="731520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Based on </a:t>
            </a:r>
            <a:r>
              <a:rPr lang="en-US" sz="2200" dirty="0" err="1">
                <a:latin typeface="Euclid Circular B" panose="020B0504000000000000" pitchFamily="34" charset="0"/>
                <a:ea typeface="Euclid Circular B" panose="020B0504000000000000" pitchFamily="34" charset="0"/>
              </a:rPr>
              <a:t>eShopOnContainers</a:t>
            </a:r>
            <a:r>
              <a:rPr lang="en-US" sz="22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, powered by </a:t>
            </a:r>
            <a:r>
              <a:rPr lang="en-US" sz="2200" dirty="0" err="1">
                <a:latin typeface="Euclid Circular B" panose="020B0504000000000000" pitchFamily="34" charset="0"/>
                <a:ea typeface="Euclid Circular B" panose="020B0504000000000000" pitchFamily="34" charset="0"/>
              </a:rPr>
              <a:t>Dapr</a:t>
            </a:r>
            <a:endParaRPr lang="en-US" sz="2200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Focuses on demonstrating the </a:t>
            </a:r>
            <a:r>
              <a:rPr lang="en-US" sz="2200" dirty="0" err="1">
                <a:latin typeface="Euclid Circular B" panose="020B0504000000000000" pitchFamily="34" charset="0"/>
                <a:ea typeface="Euclid Circular B" panose="020B0504000000000000" pitchFamily="34" charset="0"/>
              </a:rPr>
              <a:t>Dapr</a:t>
            </a:r>
            <a:r>
              <a:rPr lang="en-US" sz="22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features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More production ready, applicable and maintainable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8FF5D5E2-9337-44A1-A88E-DD9D337ABF34}"/>
              </a:ext>
            </a:extLst>
          </p:cNvPr>
          <p:cNvSpPr txBox="1">
            <a:spLocks/>
          </p:cNvSpPr>
          <p:nvPr/>
        </p:nvSpPr>
        <p:spPr>
          <a:xfrm>
            <a:off x="4428875" y="4669409"/>
            <a:ext cx="731520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Reference solution for microservice development with the ABP Framework and state-of-the-art tools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Production ready, easy to develop and maintain</a:t>
            </a:r>
          </a:p>
        </p:txBody>
      </p:sp>
    </p:spTree>
    <p:extLst>
      <p:ext uri="{BB962C8B-B14F-4D97-AF65-F5344CB8AC3E}">
        <p14:creationId xmlns:p14="http://schemas.microsoft.com/office/powerpoint/2010/main" val="272372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err="1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eShopOnAbp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2800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https://github.com/abpframework/eShopOnAbp</a:t>
            </a:r>
            <a:endParaRPr lang="en-US" i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4098" name="Picture 2" descr="eSopOnAbp Phase 1">
            <a:extLst>
              <a:ext uri="{FF2B5EF4-FFF2-40B4-BE49-F238E27FC236}">
                <a16:creationId xmlns:a16="http://schemas.microsoft.com/office/drawing/2014/main" id="{2136AA09-D2C1-4393-9568-B5F8132956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90688"/>
            <a:ext cx="8961977" cy="4511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41944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err="1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eShopOnAbp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2800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https://github.com/abpframework/eShopOnAbp</a:t>
            </a:r>
            <a:endParaRPr lang="en-US" sz="2800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TODO: More details and the book!</a:t>
            </a:r>
          </a:p>
        </p:txBody>
      </p:sp>
    </p:spTree>
    <p:extLst>
      <p:ext uri="{BB962C8B-B14F-4D97-AF65-F5344CB8AC3E}">
        <p14:creationId xmlns:p14="http://schemas.microsoft.com/office/powerpoint/2010/main" val="861575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Microservice trade-offs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37814" cy="3072378"/>
          </a:xfrm>
        </p:spPr>
        <p:txBody>
          <a:bodyPr/>
          <a:lstStyle/>
          <a:p>
            <a:pPr marL="0" indent="0">
              <a:buNone/>
            </a:pPr>
            <a:r>
              <a:rPr lang="en-US" b="1" u="sng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BENEFITS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Forcing the modularity and encapsulation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Independently developed, deployed and scaled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Technology diversity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C6C15FB-DFA6-464B-86D0-05F848FB3810}"/>
              </a:ext>
            </a:extLst>
          </p:cNvPr>
          <p:cNvSpPr txBox="1">
            <a:spLocks/>
          </p:cNvSpPr>
          <p:nvPr/>
        </p:nvSpPr>
        <p:spPr>
          <a:xfrm>
            <a:off x="6315988" y="1831727"/>
            <a:ext cx="5037814" cy="30662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u="sng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COSTS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Distribution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Eventually consistency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Operational complexity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A41E9B9-359F-4652-B292-08D7DA25DEE3}"/>
              </a:ext>
            </a:extLst>
          </p:cNvPr>
          <p:cNvSpPr txBox="1">
            <a:spLocks/>
          </p:cNvSpPr>
          <p:nvPr/>
        </p:nvSpPr>
        <p:spPr>
          <a:xfrm>
            <a:off x="838200" y="5039042"/>
            <a:ext cx="10715710" cy="8290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Reference: </a:t>
            </a:r>
            <a:r>
              <a:rPr lang="en-US" sz="2000" dirty="0">
                <a:latin typeface="Euclid Circular B" panose="020B0504000000000000" pitchFamily="34" charset="0"/>
                <a:ea typeface="Euclid Circular B" panose="020B0504000000000000" pitchFamily="34" charset="0"/>
                <a:hlinkClick r:id="rId3"/>
              </a:rPr>
              <a:t>https://martinfowler.com/articles/microservice-trade-offs.html</a:t>
            </a:r>
            <a:r>
              <a:rPr lang="en-US" sz="20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35363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Microservices</a:t>
            </a:r>
            <a:r>
              <a:rPr lang="en-US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: Who is for?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5590" y="4872659"/>
            <a:ext cx="4746735" cy="16202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Large development team </a:t>
            </a:r>
            <a:r>
              <a:rPr lang="en-US" sz="32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with </a:t>
            </a:r>
            <a:r>
              <a:rPr lang="en-US" sz="32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DevOps</a:t>
            </a:r>
            <a:r>
              <a:rPr lang="en-US" sz="32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and automation culture</a:t>
            </a:r>
          </a:p>
        </p:txBody>
      </p:sp>
      <p:pic>
        <p:nvPicPr>
          <p:cNvPr id="5122" name="Picture 2" descr="Uniland&amp;#39;s Portfolio Supports Growing Businesses | Best Office Space">
            <a:extLst>
              <a:ext uri="{FF2B5EF4-FFF2-40B4-BE49-F238E27FC236}">
                <a16:creationId xmlns:a16="http://schemas.microsoft.com/office/drawing/2014/main" id="{89F52188-709F-46CE-9DD9-CBAC90F55A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590" y="1690688"/>
            <a:ext cx="4539345" cy="3032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Why Is Business Important To Society - [10 REASONS ] SmallBusinessify.com">
            <a:extLst>
              <a:ext uri="{FF2B5EF4-FFF2-40B4-BE49-F238E27FC236}">
                <a16:creationId xmlns:a16="http://schemas.microsoft.com/office/drawing/2014/main" id="{6613878B-8058-47F5-9F93-70ED91A3B0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688157"/>
            <a:ext cx="4141002" cy="3037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B7F4021-E29E-48EC-86AF-260177BEB376}"/>
              </a:ext>
            </a:extLst>
          </p:cNvPr>
          <p:cNvSpPr txBox="1">
            <a:spLocks/>
          </p:cNvSpPr>
          <p:nvPr/>
        </p:nvSpPr>
        <p:spPr>
          <a:xfrm>
            <a:off x="6096000" y="4871660"/>
            <a:ext cx="4746735" cy="16202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2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Large, complex and </a:t>
            </a:r>
            <a:r>
              <a:rPr lang="en-US" sz="32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mature</a:t>
            </a:r>
            <a:r>
              <a:rPr lang="en-US" sz="32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business or domain</a:t>
            </a:r>
          </a:p>
        </p:txBody>
      </p:sp>
    </p:spTree>
    <p:extLst>
      <p:ext uri="{BB962C8B-B14F-4D97-AF65-F5344CB8AC3E}">
        <p14:creationId xmlns:p14="http://schemas.microsoft.com/office/powerpoint/2010/main" val="749659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Microservices</a:t>
            </a:r>
            <a:r>
              <a:rPr lang="en-US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: Who is (not) for?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My primary guideline would be </a:t>
            </a:r>
            <a:r>
              <a:rPr lang="en-US" sz="32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don't even consider microservices unless you have a system that's too complex to manage as a monolith</a:t>
            </a:r>
            <a:r>
              <a:rPr lang="en-US" sz="32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. The majority of software systems should be built as a single monolithic application. Do pay attention to good </a:t>
            </a:r>
            <a:r>
              <a:rPr lang="en-US" sz="32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modularity </a:t>
            </a:r>
            <a:r>
              <a:rPr lang="en-US" sz="32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within that monolith, but don't try to separate it into separate services.</a:t>
            </a:r>
          </a:p>
          <a:p>
            <a:pPr marL="0" indent="0">
              <a:buNone/>
            </a:pPr>
            <a:endParaRPr lang="en-US" sz="1800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  <a:p>
            <a:pPr marL="0" indent="0">
              <a:buNone/>
            </a:pPr>
            <a:r>
              <a:rPr lang="en-US" sz="36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--- Martin Fowler</a:t>
            </a:r>
            <a:br>
              <a:rPr lang="en-US" sz="36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1400" i="1" dirty="0">
                <a:latin typeface="Euclid Circular B" panose="020B0504000000000000" pitchFamily="34" charset="0"/>
                <a:ea typeface="Euclid Circular B" panose="020B0504000000000000" pitchFamily="34" charset="0"/>
                <a:hlinkClick r:id="rId3"/>
              </a:rPr>
              <a:t>https://martinfowler.com/bliki/MicroservicePremium.html</a:t>
            </a:r>
            <a:r>
              <a:rPr lang="en-US" sz="1400" i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</a:t>
            </a:r>
            <a:endParaRPr lang="en-US" sz="3600" i="1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8682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Monolith first</a:t>
            </a:r>
            <a:r>
              <a:rPr lang="en-US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: What?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916680" cy="4351338"/>
          </a:xfrm>
        </p:spPr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You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shouldn't start a new project with microservices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, even if you're sure your application will be big enough to make it worthwhile.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41395D5B-27CF-4DE7-AC2B-E60B886CDD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4879" y="1825625"/>
            <a:ext cx="7149803" cy="4026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9722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Monolith first</a:t>
            </a:r>
            <a:r>
              <a:rPr lang="en-US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: Why?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YAGNI: Create a simplistic version first, maybe it won’t succeed.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Fast MVP, shorter time to market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Service boundaries &amp; business requirements are not clear –refactoring a monolith is easier than a microservices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You’ve a small team</a:t>
            </a:r>
          </a:p>
        </p:txBody>
      </p:sp>
    </p:spTree>
    <p:extLst>
      <p:ext uri="{BB962C8B-B14F-4D97-AF65-F5344CB8AC3E}">
        <p14:creationId xmlns:p14="http://schemas.microsoft.com/office/powerpoint/2010/main" val="1194020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TODO: ...</a:t>
            </a:r>
          </a:p>
        </p:txBody>
      </p:sp>
    </p:spTree>
    <p:extLst>
      <p:ext uri="{BB962C8B-B14F-4D97-AF65-F5344CB8AC3E}">
        <p14:creationId xmlns:p14="http://schemas.microsoft.com/office/powerpoint/2010/main" val="7218469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Monolith first</a:t>
            </a:r>
            <a:r>
              <a:rPr lang="en-US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: How?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Build as monolith (not modular),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discard it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and replace with microservices at some point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Build as monolith (may not be fully modular),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introduce microservices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by the time (keep the core as monolith for a while)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Create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coarse-grained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(large) services, then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break down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into finer-grained services as boundaries stabilize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Design a fully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modular monolith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, then migrate to microservices when it gets mature</a:t>
            </a:r>
          </a:p>
        </p:txBody>
      </p:sp>
    </p:spTree>
    <p:extLst>
      <p:ext uri="{BB962C8B-B14F-4D97-AF65-F5344CB8AC3E}">
        <p14:creationId xmlns:p14="http://schemas.microsoft.com/office/powerpoint/2010/main" val="2067840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Monolith first</a:t>
            </a:r>
            <a:r>
              <a:rPr lang="en-US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: When not?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You are already replacing a </a:t>
            </a:r>
            <a:r>
              <a:rPr lang="en-US" sz="32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legacy</a:t>
            </a:r>
            <a:r>
              <a:rPr lang="en-US" sz="32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monolith or distributed system!</a:t>
            </a:r>
          </a:p>
        </p:txBody>
      </p:sp>
    </p:spTree>
    <p:extLst>
      <p:ext uri="{BB962C8B-B14F-4D97-AF65-F5344CB8AC3E}">
        <p14:creationId xmlns:p14="http://schemas.microsoft.com/office/powerpoint/2010/main" val="125876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5DFBE-19DA-408D-84E6-F4043FC30B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8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DESIGNING</a:t>
            </a:r>
            <a:br>
              <a:rPr lang="en-US" sz="48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48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 MODULAR MONOLITH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5612B9-B745-46CB-8A20-997CA82E05E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0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DESIGNING MONOLITH FIRST FOR MICROSERVICE ARCHITECTURE</a:t>
            </a:r>
            <a:endParaRPr lang="en-US" sz="2000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46059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5DFBE-19DA-408D-84E6-F4043FC30B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8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The need for layering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5612B9-B745-46CB-8A20-997CA82E05E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0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DESIGNING A MODULAR MONOLITH</a:t>
            </a:r>
            <a:endParaRPr lang="en-US" sz="2000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1462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The need for layering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Single-project solution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37DD21-2F19-487A-9A42-283309DC01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3201" y="1690688"/>
            <a:ext cx="2705597" cy="394029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77DE447-24B8-4E11-A598-331B26EC8F25}"/>
              </a:ext>
            </a:extLst>
          </p:cNvPr>
          <p:cNvSpPr txBox="1"/>
          <p:nvPr/>
        </p:nvSpPr>
        <p:spPr>
          <a:xfrm>
            <a:off x="8317258" y="3307391"/>
            <a:ext cx="2488596" cy="4616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Hosting logic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94E5FE0-67F8-45DB-989A-B18E03CCED4B}"/>
              </a:ext>
            </a:extLst>
          </p:cNvPr>
          <p:cNvSpPr txBox="1"/>
          <p:nvPr/>
        </p:nvSpPr>
        <p:spPr>
          <a:xfrm>
            <a:off x="1386145" y="4265109"/>
            <a:ext cx="2488596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User interface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9F2B3DE-62C7-4AB6-A7CB-19A6190E64B9}"/>
              </a:ext>
            </a:extLst>
          </p:cNvPr>
          <p:cNvSpPr txBox="1"/>
          <p:nvPr/>
        </p:nvSpPr>
        <p:spPr>
          <a:xfrm>
            <a:off x="1386145" y="3422808"/>
            <a:ext cx="2488596" cy="4616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Business logic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5E4BFC2-D9CE-4A44-9969-79E2B9A0671A}"/>
              </a:ext>
            </a:extLst>
          </p:cNvPr>
          <p:cNvSpPr txBox="1"/>
          <p:nvPr/>
        </p:nvSpPr>
        <p:spPr>
          <a:xfrm>
            <a:off x="1386145" y="2580507"/>
            <a:ext cx="2488596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Data access logic</a:t>
            </a:r>
          </a:p>
        </p:txBody>
      </p:sp>
      <p:cxnSp>
        <p:nvCxnSpPr>
          <p:cNvPr id="16" name="Connector: Curved 15">
            <a:extLst>
              <a:ext uri="{FF2B5EF4-FFF2-40B4-BE49-F238E27FC236}">
                <a16:creationId xmlns:a16="http://schemas.microsoft.com/office/drawing/2014/main" id="{5D54168B-9951-4D89-844D-72F16D91C784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3874741" y="2811340"/>
            <a:ext cx="1055478" cy="422054"/>
          </a:xfrm>
          <a:prstGeom prst="curvedConnector3">
            <a:avLst/>
          </a:prstGeom>
          <a:ln w="254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Curved 18">
            <a:extLst>
              <a:ext uri="{FF2B5EF4-FFF2-40B4-BE49-F238E27FC236}">
                <a16:creationId xmlns:a16="http://schemas.microsoft.com/office/drawing/2014/main" id="{29B8BEF3-5FDA-4BFB-98C9-1D1027AD167D}"/>
              </a:ext>
            </a:extLst>
          </p:cNvPr>
          <p:cNvCxnSpPr>
            <a:stCxn id="11" idx="3"/>
          </p:cNvCxnSpPr>
          <p:nvPr/>
        </p:nvCxnSpPr>
        <p:spPr>
          <a:xfrm flipV="1">
            <a:off x="3874741" y="3422808"/>
            <a:ext cx="1055478" cy="230833"/>
          </a:xfrm>
          <a:prstGeom prst="curvedConnector3">
            <a:avLst/>
          </a:prstGeom>
          <a:ln w="25400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Curved 20">
            <a:extLst>
              <a:ext uri="{FF2B5EF4-FFF2-40B4-BE49-F238E27FC236}">
                <a16:creationId xmlns:a16="http://schemas.microsoft.com/office/drawing/2014/main" id="{86AD0920-92CE-49BA-9542-FB90EBD5CBB9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3874741" y="3653641"/>
            <a:ext cx="1055478" cy="798352"/>
          </a:xfrm>
          <a:prstGeom prst="curvedConnector3">
            <a:avLst>
              <a:gd name="adj1" fmla="val 33924"/>
            </a:avLst>
          </a:prstGeom>
          <a:ln w="25400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Curved 23">
            <a:extLst>
              <a:ext uri="{FF2B5EF4-FFF2-40B4-BE49-F238E27FC236}">
                <a16:creationId xmlns:a16="http://schemas.microsoft.com/office/drawing/2014/main" id="{87C8762E-D1B8-48FD-BD41-FBBC665E840B}"/>
              </a:ext>
            </a:extLst>
          </p:cNvPr>
          <p:cNvCxnSpPr>
            <a:stCxn id="10" idx="3"/>
          </p:cNvCxnSpPr>
          <p:nvPr/>
        </p:nvCxnSpPr>
        <p:spPr>
          <a:xfrm flipV="1">
            <a:off x="3874741" y="4265109"/>
            <a:ext cx="1055478" cy="230833"/>
          </a:xfrm>
          <a:prstGeom prst="curvedConnector3">
            <a:avLst/>
          </a:prstGeom>
          <a:ln w="25400"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Curved 25">
            <a:extLst>
              <a:ext uri="{FF2B5EF4-FFF2-40B4-BE49-F238E27FC236}">
                <a16:creationId xmlns:a16="http://schemas.microsoft.com/office/drawing/2014/main" id="{53642AD0-ACFF-4C85-A976-88E2FD372A22}"/>
              </a:ext>
            </a:extLst>
          </p:cNvPr>
          <p:cNvCxnSpPr>
            <a:cxnSpLocks/>
            <a:stCxn id="10" idx="3"/>
          </p:cNvCxnSpPr>
          <p:nvPr/>
        </p:nvCxnSpPr>
        <p:spPr>
          <a:xfrm flipV="1">
            <a:off x="3874741" y="3846765"/>
            <a:ext cx="1055478" cy="649177"/>
          </a:xfrm>
          <a:prstGeom prst="curvedConnector3">
            <a:avLst/>
          </a:prstGeom>
          <a:ln w="25400"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Curved 28">
            <a:extLst>
              <a:ext uri="{FF2B5EF4-FFF2-40B4-BE49-F238E27FC236}">
                <a16:creationId xmlns:a16="http://schemas.microsoft.com/office/drawing/2014/main" id="{CFB6A98F-C694-4F00-96F9-F57F4B2124A9}"/>
              </a:ext>
            </a:extLst>
          </p:cNvPr>
          <p:cNvCxnSpPr>
            <a:stCxn id="9" idx="1"/>
          </p:cNvCxnSpPr>
          <p:nvPr/>
        </p:nvCxnSpPr>
        <p:spPr>
          <a:xfrm rot="10800000">
            <a:off x="6853288" y="2811340"/>
            <a:ext cx="1463971" cy="726885"/>
          </a:xfrm>
          <a:prstGeom prst="curvedConnector3">
            <a:avLst/>
          </a:prstGeom>
          <a:ln w="254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or: Curved 30">
            <a:extLst>
              <a:ext uri="{FF2B5EF4-FFF2-40B4-BE49-F238E27FC236}">
                <a16:creationId xmlns:a16="http://schemas.microsoft.com/office/drawing/2014/main" id="{799ADDBB-A29C-4391-9B1B-5E67AF2164D6}"/>
              </a:ext>
            </a:extLst>
          </p:cNvPr>
          <p:cNvCxnSpPr>
            <a:cxnSpLocks/>
            <a:stCxn id="9" idx="1"/>
          </p:cNvCxnSpPr>
          <p:nvPr/>
        </p:nvCxnSpPr>
        <p:spPr>
          <a:xfrm rot="10800000" flipV="1">
            <a:off x="6476214" y="3538223"/>
            <a:ext cx="1841044" cy="1120653"/>
          </a:xfrm>
          <a:prstGeom prst="curvedConnector3">
            <a:avLst/>
          </a:prstGeom>
          <a:ln w="254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or: Curved 33">
            <a:extLst>
              <a:ext uri="{FF2B5EF4-FFF2-40B4-BE49-F238E27FC236}">
                <a16:creationId xmlns:a16="http://schemas.microsoft.com/office/drawing/2014/main" id="{28D548AA-155D-4361-BA2B-F0E0EAB94704}"/>
              </a:ext>
            </a:extLst>
          </p:cNvPr>
          <p:cNvCxnSpPr>
            <a:cxnSpLocks/>
            <a:stCxn id="9" idx="1"/>
          </p:cNvCxnSpPr>
          <p:nvPr/>
        </p:nvCxnSpPr>
        <p:spPr>
          <a:xfrm rot="10800000" flipV="1">
            <a:off x="6174562" y="3538223"/>
            <a:ext cx="2142697" cy="1948173"/>
          </a:xfrm>
          <a:prstGeom prst="curvedConnector3">
            <a:avLst>
              <a:gd name="adj1" fmla="val 28002"/>
            </a:avLst>
          </a:prstGeom>
          <a:ln w="254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3068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D3FC751-F653-4E1A-9D4A-209FA91798CB}"/>
              </a:ext>
            </a:extLst>
          </p:cNvPr>
          <p:cNvSpPr/>
          <p:nvPr/>
        </p:nvSpPr>
        <p:spPr>
          <a:xfrm>
            <a:off x="1303254" y="3023895"/>
            <a:ext cx="2450970" cy="2262433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231046" cy="1325563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The need for layering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Backend-frontend separation</a:t>
            </a:r>
            <a:endParaRPr lang="en-US" sz="3600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68541D-268A-46C4-8C75-3C8B76406F83}"/>
              </a:ext>
            </a:extLst>
          </p:cNvPr>
          <p:cNvSpPr txBox="1"/>
          <p:nvPr/>
        </p:nvSpPr>
        <p:spPr>
          <a:xfrm>
            <a:off x="1377883" y="4743319"/>
            <a:ext cx="2300926" cy="4616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Hosting logic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CD3C23-2118-471F-8089-8B2C239DA411}"/>
              </a:ext>
            </a:extLst>
          </p:cNvPr>
          <p:cNvSpPr txBox="1"/>
          <p:nvPr/>
        </p:nvSpPr>
        <p:spPr>
          <a:xfrm>
            <a:off x="1377883" y="4195391"/>
            <a:ext cx="2300926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User interface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5CC6AA-87CD-452A-92A9-B0728BD62FED}"/>
              </a:ext>
            </a:extLst>
          </p:cNvPr>
          <p:cNvSpPr txBox="1"/>
          <p:nvPr/>
        </p:nvSpPr>
        <p:spPr>
          <a:xfrm>
            <a:off x="1377883" y="3647463"/>
            <a:ext cx="2300926" cy="4616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Business logic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5B533D-5606-41A3-A337-230EC905C1F5}"/>
              </a:ext>
            </a:extLst>
          </p:cNvPr>
          <p:cNvSpPr txBox="1"/>
          <p:nvPr/>
        </p:nvSpPr>
        <p:spPr>
          <a:xfrm>
            <a:off x="1377883" y="3097652"/>
            <a:ext cx="2300926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Data access logic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CB478BA-A7DC-417D-A064-32A72FA73BE6}"/>
              </a:ext>
            </a:extLst>
          </p:cNvPr>
          <p:cNvSpPr/>
          <p:nvPr/>
        </p:nvSpPr>
        <p:spPr>
          <a:xfrm>
            <a:off x="7144661" y="1149037"/>
            <a:ext cx="2450970" cy="2279963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DAB0D69-A909-4AFD-8DCF-A428DD946839}"/>
              </a:ext>
            </a:extLst>
          </p:cNvPr>
          <p:cNvSpPr txBox="1"/>
          <p:nvPr/>
        </p:nvSpPr>
        <p:spPr>
          <a:xfrm>
            <a:off x="7219290" y="1772604"/>
            <a:ext cx="2300926" cy="4616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Business logic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C1C9B47-1382-485C-A09E-AE82FA40E404}"/>
              </a:ext>
            </a:extLst>
          </p:cNvPr>
          <p:cNvSpPr txBox="1"/>
          <p:nvPr/>
        </p:nvSpPr>
        <p:spPr>
          <a:xfrm>
            <a:off x="7219290" y="1222793"/>
            <a:ext cx="2300926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Data access logic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5C3A600-316C-43EE-B436-F2EEF02038D7}"/>
              </a:ext>
            </a:extLst>
          </p:cNvPr>
          <p:cNvSpPr/>
          <p:nvPr/>
        </p:nvSpPr>
        <p:spPr>
          <a:xfrm>
            <a:off x="7144661" y="4538794"/>
            <a:ext cx="2450970" cy="1171496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5B0E7E6-7FE0-4897-B63B-D1B9D4672A5A}"/>
              </a:ext>
            </a:extLst>
          </p:cNvPr>
          <p:cNvSpPr txBox="1"/>
          <p:nvPr/>
        </p:nvSpPr>
        <p:spPr>
          <a:xfrm>
            <a:off x="7219290" y="5167281"/>
            <a:ext cx="2300926" cy="4616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UI Hosting logic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2DCF826-5DE6-4B93-BCBF-54FA5C08B6F2}"/>
              </a:ext>
            </a:extLst>
          </p:cNvPr>
          <p:cNvSpPr txBox="1"/>
          <p:nvPr/>
        </p:nvSpPr>
        <p:spPr>
          <a:xfrm>
            <a:off x="7219290" y="4619353"/>
            <a:ext cx="2300926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User interface</a:t>
            </a:r>
          </a:p>
        </p:txBody>
      </p:sp>
      <p:pic>
        <p:nvPicPr>
          <p:cNvPr id="4098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9A83B87B-E81C-4398-B1FF-3974E107E3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3176" y="1815987"/>
            <a:ext cx="610336" cy="625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 descr="Shape, arrow&#10;&#10;Description automatically generated">
            <a:extLst>
              <a:ext uri="{FF2B5EF4-FFF2-40B4-BE49-F238E27FC236}">
                <a16:creationId xmlns:a16="http://schemas.microsoft.com/office/drawing/2014/main" id="{6EFF20ED-2C59-4EEC-BA3C-662CC8B6F6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8662" y="5893868"/>
            <a:ext cx="739365" cy="561386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51D0A00-D87C-4221-B1E3-8933537496CD}"/>
              </a:ext>
            </a:extLst>
          </p:cNvPr>
          <p:cNvCxnSpPr>
            <a:stCxn id="10" idx="0"/>
            <a:endCxn id="4098" idx="2"/>
          </p:cNvCxnSpPr>
          <p:nvPr/>
        </p:nvCxnSpPr>
        <p:spPr>
          <a:xfrm flipH="1" flipV="1">
            <a:off x="2528344" y="2441082"/>
            <a:ext cx="395" cy="58281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346556E-7E3A-41E4-9EBB-CF5E97FBADDA}"/>
              </a:ext>
            </a:extLst>
          </p:cNvPr>
          <p:cNvCxnSpPr>
            <a:stCxn id="22" idx="0"/>
            <a:endCxn id="10" idx="2"/>
          </p:cNvCxnSpPr>
          <p:nvPr/>
        </p:nvCxnSpPr>
        <p:spPr>
          <a:xfrm flipV="1">
            <a:off x="2528345" y="5286328"/>
            <a:ext cx="394" cy="60754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850E19B8-CFF8-4169-A120-6B1C4872E29F}"/>
              </a:ext>
            </a:extLst>
          </p:cNvPr>
          <p:cNvSpPr txBox="1"/>
          <p:nvPr/>
        </p:nvSpPr>
        <p:spPr>
          <a:xfrm>
            <a:off x="2898027" y="1941768"/>
            <a:ext cx="1058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Database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C164BA1-899D-4D5A-95B5-0D68A0E78DB5}"/>
              </a:ext>
            </a:extLst>
          </p:cNvPr>
          <p:cNvSpPr txBox="1"/>
          <p:nvPr/>
        </p:nvSpPr>
        <p:spPr>
          <a:xfrm>
            <a:off x="2931797" y="5989895"/>
            <a:ext cx="1583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Browser / User</a:t>
            </a:r>
          </a:p>
        </p:txBody>
      </p:sp>
      <p:pic>
        <p:nvPicPr>
          <p:cNvPr id="31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664096B4-7712-4C03-BAA9-42F643E9CF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4610" y="316522"/>
            <a:ext cx="610336" cy="625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A33EF955-3298-421D-878E-91922C36948D}"/>
              </a:ext>
            </a:extLst>
          </p:cNvPr>
          <p:cNvSpPr txBox="1"/>
          <p:nvPr/>
        </p:nvSpPr>
        <p:spPr>
          <a:xfrm>
            <a:off x="8739461" y="442303"/>
            <a:ext cx="1058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Database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1A1F916-375D-4E49-8228-14EA1ABE5B9A}"/>
              </a:ext>
            </a:extLst>
          </p:cNvPr>
          <p:cNvCxnSpPr>
            <a:cxnSpLocks/>
            <a:stCxn id="11" idx="0"/>
            <a:endCxn id="31" idx="2"/>
          </p:cNvCxnSpPr>
          <p:nvPr/>
        </p:nvCxnSpPr>
        <p:spPr>
          <a:xfrm flipH="1" flipV="1">
            <a:off x="8369778" y="941617"/>
            <a:ext cx="368" cy="2074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 descr="Shape, arrow&#10;&#10;Description automatically generated">
            <a:extLst>
              <a:ext uri="{FF2B5EF4-FFF2-40B4-BE49-F238E27FC236}">
                <a16:creationId xmlns:a16="http://schemas.microsoft.com/office/drawing/2014/main" id="{D7EEA7D6-FC28-4E12-80E2-8968A72C7B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8621" y="6110436"/>
            <a:ext cx="739365" cy="561386"/>
          </a:xfrm>
          <a:prstGeom prst="rect">
            <a:avLst/>
          </a:prstGeom>
        </p:spPr>
      </p:pic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4D8241CF-59D4-44B1-B73C-796FEFD4E71B}"/>
              </a:ext>
            </a:extLst>
          </p:cNvPr>
          <p:cNvCxnSpPr>
            <a:cxnSpLocks/>
            <a:stCxn id="35" idx="0"/>
            <a:endCxn id="16" idx="2"/>
          </p:cNvCxnSpPr>
          <p:nvPr/>
        </p:nvCxnSpPr>
        <p:spPr>
          <a:xfrm flipV="1">
            <a:off x="8368304" y="5710290"/>
            <a:ext cx="1842" cy="40014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C153B762-CC14-42BF-916C-1A6D575D7357}"/>
              </a:ext>
            </a:extLst>
          </p:cNvPr>
          <p:cNvSpPr txBox="1"/>
          <p:nvPr/>
        </p:nvSpPr>
        <p:spPr>
          <a:xfrm>
            <a:off x="8771756" y="6206463"/>
            <a:ext cx="1583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Browser / User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D5624C0-D6EA-4BD2-9340-EAFB4CE43B13}"/>
              </a:ext>
            </a:extLst>
          </p:cNvPr>
          <p:cNvSpPr txBox="1"/>
          <p:nvPr/>
        </p:nvSpPr>
        <p:spPr>
          <a:xfrm>
            <a:off x="6872139" y="3770698"/>
            <a:ext cx="2997724" cy="400110"/>
          </a:xfrm>
          <a:prstGeom prst="rect">
            <a:avLst/>
          </a:prstGeom>
          <a:solidFill>
            <a:schemeClr val="accent4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API Gateway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0C9F2676-35BB-4CE5-8E9B-8E5CF9B87209}"/>
              </a:ext>
            </a:extLst>
          </p:cNvPr>
          <p:cNvCxnSpPr>
            <a:cxnSpLocks/>
            <a:stCxn id="16" idx="0"/>
            <a:endCxn id="38" idx="2"/>
          </p:cNvCxnSpPr>
          <p:nvPr/>
        </p:nvCxnSpPr>
        <p:spPr>
          <a:xfrm flipV="1">
            <a:off x="8370146" y="4170808"/>
            <a:ext cx="855" cy="36798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E6954C62-9B97-4806-8CA0-415D194C78B9}"/>
              </a:ext>
            </a:extLst>
          </p:cNvPr>
          <p:cNvSpPr txBox="1"/>
          <p:nvPr/>
        </p:nvSpPr>
        <p:spPr>
          <a:xfrm>
            <a:off x="9797636" y="1858012"/>
            <a:ext cx="2087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Backend Application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46FE63B-89B8-4C08-8623-8E93D520408D}"/>
              </a:ext>
            </a:extLst>
          </p:cNvPr>
          <p:cNvSpPr txBox="1"/>
          <p:nvPr/>
        </p:nvSpPr>
        <p:spPr>
          <a:xfrm>
            <a:off x="7219290" y="2866819"/>
            <a:ext cx="2300926" cy="461665"/>
          </a:xfrm>
          <a:prstGeom prst="rect">
            <a:avLst/>
          </a:prstGeom>
          <a:solidFill>
            <a:srgbClr val="FFFF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API Hosting logic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2D22D7B-69D7-4D5D-8042-FC1EF7300105}"/>
              </a:ext>
            </a:extLst>
          </p:cNvPr>
          <p:cNvSpPr txBox="1"/>
          <p:nvPr/>
        </p:nvSpPr>
        <p:spPr>
          <a:xfrm>
            <a:off x="7219290" y="2320595"/>
            <a:ext cx="2300926" cy="461665"/>
          </a:xfrm>
          <a:prstGeom prst="rect">
            <a:avLst/>
          </a:prstGeom>
          <a:solidFill>
            <a:srgbClr val="FFFF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HTTP (REST) API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D29F7275-3981-4E58-9B27-A609A9857F5E}"/>
              </a:ext>
            </a:extLst>
          </p:cNvPr>
          <p:cNvCxnSpPr>
            <a:cxnSpLocks/>
            <a:stCxn id="38" idx="0"/>
            <a:endCxn id="11" idx="2"/>
          </p:cNvCxnSpPr>
          <p:nvPr/>
        </p:nvCxnSpPr>
        <p:spPr>
          <a:xfrm flipH="1" flipV="1">
            <a:off x="8370146" y="3429000"/>
            <a:ext cx="855" cy="3416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475440BA-290F-4DE2-BBFF-619C7A5F5D82}"/>
              </a:ext>
            </a:extLst>
          </p:cNvPr>
          <p:cNvSpPr txBox="1"/>
          <p:nvPr/>
        </p:nvSpPr>
        <p:spPr>
          <a:xfrm>
            <a:off x="9761103" y="4954243"/>
            <a:ext cx="2155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Frontend Application</a:t>
            </a:r>
          </a:p>
        </p:txBody>
      </p:sp>
      <p:sp>
        <p:nvSpPr>
          <p:cNvPr id="56" name="Arrow: Right 55">
            <a:extLst>
              <a:ext uri="{FF2B5EF4-FFF2-40B4-BE49-F238E27FC236}">
                <a16:creationId xmlns:a16="http://schemas.microsoft.com/office/drawing/2014/main" id="{D1E4BF2B-8A75-44E9-B50E-1A6765FB9B48}"/>
              </a:ext>
            </a:extLst>
          </p:cNvPr>
          <p:cNvSpPr/>
          <p:nvPr/>
        </p:nvSpPr>
        <p:spPr>
          <a:xfrm>
            <a:off x="4358320" y="3647463"/>
            <a:ext cx="2147805" cy="796555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995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32" grpId="0"/>
      <p:bldP spid="37" grpId="0"/>
      <p:bldP spid="38" grpId="0" animBg="1"/>
      <p:bldP spid="43" grpId="0"/>
      <p:bldP spid="46" grpId="0" animBg="1"/>
      <p:bldP spid="47" grpId="0" animBg="1"/>
      <p:bldP spid="58" grpId="0"/>
      <p:bldP spid="5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244F5FA9-CE4E-4F40-8323-D520A18BE8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116" y="1759675"/>
            <a:ext cx="2665813" cy="482585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The need for layering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Separating UI from business</a:t>
            </a:r>
            <a:endParaRPr lang="en-US" b="1" i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0A172558-9075-4235-BADE-37D0B1E90A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3268" y="2482346"/>
            <a:ext cx="7402605" cy="3513101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DD48724D-88F1-4889-B715-9EE836D83568}"/>
              </a:ext>
            </a:extLst>
          </p:cNvPr>
          <p:cNvSpPr txBox="1"/>
          <p:nvPr/>
        </p:nvSpPr>
        <p:spPr>
          <a:xfrm>
            <a:off x="3953268" y="1759675"/>
            <a:ext cx="72075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/>
              <a:t>ECommerce.UI</a:t>
            </a:r>
            <a:r>
              <a:rPr lang="en-US" sz="2400" b="1" dirty="0"/>
              <a:t> </a:t>
            </a:r>
            <a:r>
              <a:rPr lang="en-US" sz="2400" b="1" dirty="0">
                <a:solidFill>
                  <a:schemeClr val="bg1">
                    <a:lumMod val="65000"/>
                  </a:schemeClr>
                </a:solidFill>
              </a:rPr>
              <a:t>--- (depends) ---&gt;</a:t>
            </a:r>
            <a:r>
              <a:rPr lang="en-US" sz="2400" b="1" dirty="0"/>
              <a:t> </a:t>
            </a:r>
            <a:r>
              <a:rPr lang="en-US" sz="2400" b="1" dirty="0" err="1"/>
              <a:t>Ecommerce.Business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873178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The need for layering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Introducing business contracts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66C697F-A6BC-4CDB-99E7-4C4310EB2B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2640291" cy="484929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EE574F7-529F-4A7C-9BFD-142DBD113C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2325" y="2659659"/>
            <a:ext cx="7368494" cy="343863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4B4B88D-C17A-4930-8E49-31DD25D41029}"/>
              </a:ext>
            </a:extLst>
          </p:cNvPr>
          <p:cNvSpPr txBox="1"/>
          <p:nvPr/>
        </p:nvSpPr>
        <p:spPr>
          <a:xfrm>
            <a:off x="3792325" y="1690688"/>
            <a:ext cx="805008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/>
              <a:t>ECommerce.UI</a:t>
            </a:r>
            <a:r>
              <a:rPr lang="en-US" sz="2400" b="1" dirty="0"/>
              <a:t> </a:t>
            </a:r>
            <a:r>
              <a:rPr lang="en-US" sz="2400" b="1" dirty="0">
                <a:solidFill>
                  <a:schemeClr val="bg1">
                    <a:lumMod val="65000"/>
                  </a:schemeClr>
                </a:solidFill>
              </a:rPr>
              <a:t>--- (depends) ---&gt;</a:t>
            </a:r>
            <a:r>
              <a:rPr lang="en-US" sz="2400" b="1" dirty="0"/>
              <a:t> </a:t>
            </a:r>
            <a:r>
              <a:rPr lang="en-US" sz="2400" b="1" dirty="0" err="1"/>
              <a:t>ECommerce.Contracts</a:t>
            </a:r>
            <a:endParaRPr lang="en-US" sz="2400" b="1" dirty="0"/>
          </a:p>
          <a:p>
            <a:r>
              <a:rPr lang="en-US" sz="2400" b="1" dirty="0" err="1"/>
              <a:t>ECommerce.Business</a:t>
            </a:r>
            <a:r>
              <a:rPr lang="en-US" sz="2400" b="1" dirty="0"/>
              <a:t>  </a:t>
            </a:r>
            <a:r>
              <a:rPr lang="en-US" sz="2400" b="1" dirty="0">
                <a:solidFill>
                  <a:schemeClr val="bg1">
                    <a:lumMod val="65000"/>
                  </a:schemeClr>
                </a:solidFill>
              </a:rPr>
              <a:t>--- (depends) ---&gt;</a:t>
            </a:r>
            <a:r>
              <a:rPr lang="en-US" sz="2400" b="1" dirty="0"/>
              <a:t> </a:t>
            </a:r>
            <a:r>
              <a:rPr lang="en-US" sz="2400" b="1" dirty="0" err="1"/>
              <a:t>ECommerce.Contracts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884752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9259F34-74D6-4659-BC39-6C783F535C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3432" y="1749425"/>
            <a:ext cx="2457450" cy="474345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14A5EA06-CB2A-434B-93F9-673624568B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The need for layering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Separating the hosting project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D7D9F67-5DDE-4501-B1BB-D73B76D7E0EA}"/>
              </a:ext>
            </a:extLst>
          </p:cNvPr>
          <p:cNvSpPr txBox="1"/>
          <p:nvPr/>
        </p:nvSpPr>
        <p:spPr>
          <a:xfrm>
            <a:off x="3792325" y="1752715"/>
            <a:ext cx="8050089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/>
              <a:t>ECommerce.UI</a:t>
            </a:r>
            <a:r>
              <a:rPr lang="en-US" sz="2400" b="1" dirty="0"/>
              <a:t> </a:t>
            </a:r>
            <a:r>
              <a:rPr lang="en-US" sz="2400" b="1" dirty="0">
                <a:solidFill>
                  <a:schemeClr val="bg1">
                    <a:lumMod val="65000"/>
                  </a:schemeClr>
                </a:solidFill>
              </a:rPr>
              <a:t>--- (depends) ---&gt;</a:t>
            </a:r>
            <a:r>
              <a:rPr lang="en-US" sz="2400" b="1" dirty="0"/>
              <a:t> </a:t>
            </a:r>
            <a:r>
              <a:rPr lang="en-US" sz="2400" b="1" dirty="0" err="1"/>
              <a:t>ECommerce.Contracts</a:t>
            </a:r>
            <a:endParaRPr lang="en-US" sz="2400" b="1" dirty="0"/>
          </a:p>
          <a:p>
            <a:r>
              <a:rPr lang="en-US" sz="2400" b="1" dirty="0" err="1"/>
              <a:t>ECommerce.Business</a:t>
            </a:r>
            <a:r>
              <a:rPr lang="en-US" sz="2400" b="1" dirty="0"/>
              <a:t>  </a:t>
            </a:r>
            <a:r>
              <a:rPr lang="en-US" sz="2400" b="1" dirty="0">
                <a:solidFill>
                  <a:schemeClr val="bg1">
                    <a:lumMod val="65000"/>
                  </a:schemeClr>
                </a:solidFill>
              </a:rPr>
              <a:t>--- (depends) ---&gt;</a:t>
            </a:r>
            <a:r>
              <a:rPr lang="en-US" sz="2400" b="1" dirty="0"/>
              <a:t> </a:t>
            </a:r>
            <a:r>
              <a:rPr lang="en-US" sz="2400" b="1" dirty="0" err="1"/>
              <a:t>ECommerce.Contracts</a:t>
            </a:r>
            <a:endParaRPr lang="en-US" sz="2400" b="1" dirty="0"/>
          </a:p>
          <a:p>
            <a:endParaRPr lang="en-US" sz="2400" b="1" dirty="0"/>
          </a:p>
          <a:p>
            <a:r>
              <a:rPr lang="en-US" sz="2400" b="1" dirty="0" err="1"/>
              <a:t>ECommerce.UI.Host</a:t>
            </a:r>
            <a:br>
              <a:rPr lang="en-US" sz="2400" b="1" dirty="0"/>
            </a:br>
            <a:r>
              <a:rPr lang="en-US" sz="2400" b="1" dirty="0"/>
              <a:t>    </a:t>
            </a:r>
            <a:r>
              <a:rPr lang="en-US" sz="2400" b="1" dirty="0">
                <a:solidFill>
                  <a:schemeClr val="bg1">
                    <a:lumMod val="65000"/>
                  </a:schemeClr>
                </a:solidFill>
              </a:rPr>
              <a:t>--- (depends) ---&gt;</a:t>
            </a:r>
            <a:br>
              <a:rPr lang="en-US" sz="2400" b="1" dirty="0"/>
            </a:br>
            <a:r>
              <a:rPr lang="en-US" sz="2400" b="1" dirty="0"/>
              <a:t>        </a:t>
            </a:r>
            <a:r>
              <a:rPr lang="en-US" sz="2400" b="1" dirty="0" err="1"/>
              <a:t>ECommerce.UI</a:t>
            </a:r>
            <a:endParaRPr lang="en-US" sz="2400" b="1" dirty="0"/>
          </a:p>
          <a:p>
            <a:r>
              <a:rPr lang="en-US" sz="2400" b="1" dirty="0"/>
              <a:t>        </a:t>
            </a:r>
            <a:r>
              <a:rPr lang="en-US" sz="2400" b="1" dirty="0" err="1"/>
              <a:t>ECommerce.Business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017959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The need for layering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Separating the data access project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345FB43-CE87-4D57-91ED-93579D1D3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542" y="2765508"/>
            <a:ext cx="4279573" cy="163680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3DC89EF-28B1-4DB2-8C62-CE0E71832A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5374" y="2676340"/>
            <a:ext cx="3981432" cy="1886783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4132DA5B-6E2E-44B0-9B38-A35AA09C9331}"/>
              </a:ext>
            </a:extLst>
          </p:cNvPr>
          <p:cNvSpPr/>
          <p:nvPr/>
        </p:nvSpPr>
        <p:spPr>
          <a:xfrm>
            <a:off x="5757136" y="3395376"/>
            <a:ext cx="1131216" cy="377072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66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5DFBE-19DA-408D-84E6-F4043FC30B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8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INTRODUCTION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5612B9-B745-46CB-8A20-997CA82E05E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0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DESIGNING MONOLITH FIRST FOR MICROSERVICE ARCHITECTURE</a:t>
            </a:r>
            <a:endParaRPr lang="en-US" sz="2000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69739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The need for layering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Adding HTTP (REST) APIs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4132DA5B-6E2E-44B0-9B38-A35AA09C9331}"/>
              </a:ext>
            </a:extLst>
          </p:cNvPr>
          <p:cNvSpPr/>
          <p:nvPr/>
        </p:nvSpPr>
        <p:spPr>
          <a:xfrm>
            <a:off x="5530392" y="3240464"/>
            <a:ext cx="1131216" cy="377072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98F0D5-F545-4FE3-A32A-3C26C6BC14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4401" y="2477046"/>
            <a:ext cx="3947607" cy="21824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F3C5CE4-0394-4EBF-B639-5EFCD72B29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199" y="2477047"/>
            <a:ext cx="3965725" cy="1864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970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The need for layering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Implementing layering for Domain-Driven Design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4132DA5B-6E2E-44B0-9B38-A35AA09C9331}"/>
              </a:ext>
            </a:extLst>
          </p:cNvPr>
          <p:cNvSpPr/>
          <p:nvPr/>
        </p:nvSpPr>
        <p:spPr>
          <a:xfrm>
            <a:off x="5530392" y="3240464"/>
            <a:ext cx="1131216" cy="377072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C412A5-CB0F-4C05-A6AD-2326D314DF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385498"/>
            <a:ext cx="3590229" cy="20870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9C2C0A9-0D31-4DF9-8319-36B876F10F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8368" y="2267364"/>
            <a:ext cx="3633836" cy="2323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375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The need for layering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ABP’s layered module solution structure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950613D-1A48-4B34-8D16-62AD893D46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507" y="2163745"/>
            <a:ext cx="4564833" cy="3354460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01484B11-DAD8-4B2E-9F5D-33F30B671C7B}"/>
              </a:ext>
            </a:extLst>
          </p:cNvPr>
          <p:cNvSpPr/>
          <p:nvPr/>
        </p:nvSpPr>
        <p:spPr>
          <a:xfrm>
            <a:off x="6603723" y="2165015"/>
            <a:ext cx="1257300" cy="2997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>
                <a:effectLst/>
                <a:ea typeface="Calibri" panose="020F0502020204030204" pitchFamily="34" charset="0"/>
                <a:cs typeface="Arial" panose="020B0604020202020204" pitchFamily="34" charset="0"/>
              </a:rPr>
              <a:t>Domain.Shared</a:t>
            </a:r>
            <a:endParaRPr lang="en-US" sz="110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514D529-536C-4037-A4AC-DC1B84D180B4}"/>
              </a:ext>
            </a:extLst>
          </p:cNvPr>
          <p:cNvSpPr/>
          <p:nvPr/>
        </p:nvSpPr>
        <p:spPr>
          <a:xfrm>
            <a:off x="8478878" y="2163745"/>
            <a:ext cx="1257300" cy="2997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6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>
                <a:effectLst/>
                <a:ea typeface="Calibri" panose="020F0502020204030204" pitchFamily="34" charset="0"/>
                <a:cs typeface="Arial" panose="020B0604020202020204" pitchFamily="34" charset="0"/>
              </a:rPr>
              <a:t>Domain</a:t>
            </a:r>
            <a:endParaRPr lang="en-US" sz="110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C887B18-DB54-4FBA-A14A-88C12829D1AA}"/>
              </a:ext>
            </a:extLst>
          </p:cNvPr>
          <p:cNvSpPr/>
          <p:nvPr/>
        </p:nvSpPr>
        <p:spPr>
          <a:xfrm>
            <a:off x="10303233" y="2163745"/>
            <a:ext cx="1257300" cy="29972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>
                <a:solidFill>
                  <a:srgbClr val="00000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EF Core</a:t>
            </a:r>
            <a:endParaRPr lang="en-US" sz="110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AE3C81BD-F734-48F1-8909-DBD612409E58}"/>
              </a:ext>
            </a:extLst>
          </p:cNvPr>
          <p:cNvSpPr/>
          <p:nvPr/>
        </p:nvSpPr>
        <p:spPr>
          <a:xfrm>
            <a:off x="6475453" y="2978450"/>
            <a:ext cx="1509395" cy="2997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6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>
                <a:effectLst/>
                <a:ea typeface="Calibri" panose="020F0502020204030204" pitchFamily="34" charset="0"/>
                <a:cs typeface="Arial" panose="020B0604020202020204" pitchFamily="34" charset="0"/>
              </a:rPr>
              <a:t>Application.Contracts</a:t>
            </a:r>
            <a:endParaRPr lang="en-US" sz="110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B28CFE4E-0F8A-4015-8829-0A9B200D19D9}"/>
              </a:ext>
            </a:extLst>
          </p:cNvPr>
          <p:cNvSpPr/>
          <p:nvPr/>
        </p:nvSpPr>
        <p:spPr>
          <a:xfrm>
            <a:off x="8477608" y="2978450"/>
            <a:ext cx="1257300" cy="2997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>
                <a:effectLst/>
                <a:ea typeface="Calibri" panose="020F0502020204030204" pitchFamily="34" charset="0"/>
                <a:cs typeface="Arial" panose="020B0604020202020204" pitchFamily="34" charset="0"/>
              </a:rPr>
              <a:t>Application</a:t>
            </a:r>
            <a:endParaRPr lang="en-US" sz="110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CFADE30A-F70E-409D-9F5F-A2F650931AAF}"/>
              </a:ext>
            </a:extLst>
          </p:cNvPr>
          <p:cNvSpPr/>
          <p:nvPr/>
        </p:nvSpPr>
        <p:spPr>
          <a:xfrm>
            <a:off x="7453988" y="3830620"/>
            <a:ext cx="1257300" cy="29972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>
                <a:solidFill>
                  <a:srgbClr val="00000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HttpApi</a:t>
            </a:r>
            <a:endParaRPr lang="en-US" sz="110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47E31B97-F3F2-4492-84FD-719FBBBDC33D}"/>
              </a:ext>
            </a:extLst>
          </p:cNvPr>
          <p:cNvSpPr/>
          <p:nvPr/>
        </p:nvSpPr>
        <p:spPr>
          <a:xfrm>
            <a:off x="5811878" y="3835700"/>
            <a:ext cx="1257300" cy="29972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>
                <a:solidFill>
                  <a:srgbClr val="00000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HttpApi.Client</a:t>
            </a:r>
            <a:endParaRPr lang="en-US" sz="110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36FDBDC-EB45-4E7C-8808-25E7A9F96958}"/>
              </a:ext>
            </a:extLst>
          </p:cNvPr>
          <p:cNvSpPr/>
          <p:nvPr/>
        </p:nvSpPr>
        <p:spPr>
          <a:xfrm>
            <a:off x="7455258" y="4573570"/>
            <a:ext cx="1257300" cy="2997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>
                <a:solidFill>
                  <a:srgbClr val="00000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Web</a:t>
            </a:r>
            <a:endParaRPr lang="en-US" sz="110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AF8A7D01-E723-4470-9AF2-E9F8B2DB37F9}"/>
              </a:ext>
            </a:extLst>
          </p:cNvPr>
          <p:cNvCxnSpPr/>
          <p:nvPr/>
        </p:nvCxnSpPr>
        <p:spPr>
          <a:xfrm flipH="1" flipV="1">
            <a:off x="9736178" y="2313605"/>
            <a:ext cx="566420" cy="0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CEF4E9BB-A1C0-42A3-919C-5401BA873064}"/>
              </a:ext>
            </a:extLst>
          </p:cNvPr>
          <p:cNvCxnSpPr/>
          <p:nvPr/>
        </p:nvCxnSpPr>
        <p:spPr>
          <a:xfrm flipH="1">
            <a:off x="7861023" y="2313605"/>
            <a:ext cx="617855" cy="635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3D717943-C209-482D-B325-EED19C631BC8}"/>
              </a:ext>
            </a:extLst>
          </p:cNvPr>
          <p:cNvCxnSpPr/>
          <p:nvPr/>
        </p:nvCxnSpPr>
        <p:spPr>
          <a:xfrm flipV="1">
            <a:off x="7229833" y="2464735"/>
            <a:ext cx="1905" cy="513080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92E0ADC6-83AE-4DCF-B10A-5B9DEDCC7F91}"/>
              </a:ext>
            </a:extLst>
          </p:cNvPr>
          <p:cNvCxnSpPr/>
          <p:nvPr/>
        </p:nvCxnSpPr>
        <p:spPr>
          <a:xfrm flipH="1" flipV="1">
            <a:off x="7984848" y="3128310"/>
            <a:ext cx="492760" cy="0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EDC43BE4-5A4F-4B4E-9692-FE4ABE666853}"/>
              </a:ext>
            </a:extLst>
          </p:cNvPr>
          <p:cNvCxnSpPr/>
          <p:nvPr/>
        </p:nvCxnSpPr>
        <p:spPr>
          <a:xfrm flipV="1">
            <a:off x="9106258" y="2463465"/>
            <a:ext cx="1270" cy="514350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F80248EB-3277-41F9-965A-B3499C995EB4}"/>
              </a:ext>
            </a:extLst>
          </p:cNvPr>
          <p:cNvCxnSpPr/>
          <p:nvPr/>
        </p:nvCxnSpPr>
        <p:spPr>
          <a:xfrm flipH="1" flipV="1">
            <a:off x="7670523" y="3269915"/>
            <a:ext cx="412115" cy="560705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3F2F39CF-7626-40C3-AA01-BBA96CB39028}"/>
              </a:ext>
            </a:extLst>
          </p:cNvPr>
          <p:cNvCxnSpPr/>
          <p:nvPr/>
        </p:nvCxnSpPr>
        <p:spPr>
          <a:xfrm flipV="1">
            <a:off x="6440528" y="3278170"/>
            <a:ext cx="362585" cy="557530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2F7053E3-D059-4A9B-A5A0-28319811A359}"/>
              </a:ext>
            </a:extLst>
          </p:cNvPr>
          <p:cNvCxnSpPr/>
          <p:nvPr/>
        </p:nvCxnSpPr>
        <p:spPr>
          <a:xfrm flipH="1" flipV="1">
            <a:off x="8082638" y="4130340"/>
            <a:ext cx="635" cy="442595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5011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1175477-16B1-4BC3-B862-B42D9FA94176}"/>
              </a:ext>
            </a:extLst>
          </p:cNvPr>
          <p:cNvSpPr/>
          <p:nvPr/>
        </p:nvSpPr>
        <p:spPr>
          <a:xfrm>
            <a:off x="3427791" y="2140913"/>
            <a:ext cx="1257300" cy="2997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>
                <a:effectLst/>
                <a:ea typeface="Calibri" panose="020F0502020204030204" pitchFamily="34" charset="0"/>
                <a:cs typeface="Arial" panose="020B0604020202020204" pitchFamily="34" charset="0"/>
              </a:rPr>
              <a:t>Domain.Shared</a:t>
            </a:r>
            <a:endParaRPr lang="en-US" sz="110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2C37264-9294-4509-BE5D-962095D80DDD}"/>
              </a:ext>
            </a:extLst>
          </p:cNvPr>
          <p:cNvSpPr/>
          <p:nvPr/>
        </p:nvSpPr>
        <p:spPr>
          <a:xfrm>
            <a:off x="5302946" y="2139643"/>
            <a:ext cx="1257300" cy="2997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6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>
                <a:effectLst/>
                <a:ea typeface="Calibri" panose="020F0502020204030204" pitchFamily="34" charset="0"/>
                <a:cs typeface="Arial" panose="020B0604020202020204" pitchFamily="34" charset="0"/>
              </a:rPr>
              <a:t>Domain</a:t>
            </a:r>
            <a:endParaRPr lang="en-US" sz="110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7701A20-5819-4DB6-B410-57EBDF57F980}"/>
              </a:ext>
            </a:extLst>
          </p:cNvPr>
          <p:cNvSpPr/>
          <p:nvPr/>
        </p:nvSpPr>
        <p:spPr>
          <a:xfrm>
            <a:off x="7127301" y="2139643"/>
            <a:ext cx="1257300" cy="29972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>
                <a:solidFill>
                  <a:srgbClr val="00000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EF Core</a:t>
            </a:r>
            <a:endParaRPr lang="en-US" sz="110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19DE8B5-A50B-4356-A8CA-C74CCAE840A8}"/>
              </a:ext>
            </a:extLst>
          </p:cNvPr>
          <p:cNvSpPr/>
          <p:nvPr/>
        </p:nvSpPr>
        <p:spPr>
          <a:xfrm>
            <a:off x="3299521" y="2954348"/>
            <a:ext cx="1509395" cy="2997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6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>
                <a:effectLst/>
                <a:ea typeface="Calibri" panose="020F0502020204030204" pitchFamily="34" charset="0"/>
                <a:cs typeface="Arial" panose="020B0604020202020204" pitchFamily="34" charset="0"/>
              </a:rPr>
              <a:t>Application.Contracts</a:t>
            </a:r>
            <a:endParaRPr lang="en-US" sz="110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E51D84A-A3CC-46BB-83DA-865CFC741720}"/>
              </a:ext>
            </a:extLst>
          </p:cNvPr>
          <p:cNvSpPr/>
          <p:nvPr/>
        </p:nvSpPr>
        <p:spPr>
          <a:xfrm>
            <a:off x="5301676" y="2954348"/>
            <a:ext cx="1257300" cy="2997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>
                <a:effectLst/>
                <a:ea typeface="Calibri" panose="020F0502020204030204" pitchFamily="34" charset="0"/>
                <a:cs typeface="Arial" panose="020B0604020202020204" pitchFamily="34" charset="0"/>
              </a:rPr>
              <a:t>Application</a:t>
            </a:r>
            <a:endParaRPr lang="en-US" sz="110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A684F9F-AA81-4ABC-A24C-3658C5740B03}"/>
              </a:ext>
            </a:extLst>
          </p:cNvPr>
          <p:cNvSpPr/>
          <p:nvPr/>
        </p:nvSpPr>
        <p:spPr>
          <a:xfrm>
            <a:off x="4278056" y="3806518"/>
            <a:ext cx="1257300" cy="29972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>
                <a:solidFill>
                  <a:srgbClr val="00000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HttpApi</a:t>
            </a:r>
            <a:endParaRPr lang="en-US" sz="110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3F63814-ED09-44F3-A75C-980FDBB46839}"/>
              </a:ext>
            </a:extLst>
          </p:cNvPr>
          <p:cNvSpPr/>
          <p:nvPr/>
        </p:nvSpPr>
        <p:spPr>
          <a:xfrm>
            <a:off x="2635946" y="3811598"/>
            <a:ext cx="1257300" cy="29972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>
                <a:solidFill>
                  <a:srgbClr val="00000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HttpApi.Client</a:t>
            </a:r>
            <a:endParaRPr lang="en-US" sz="110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0978871-3EC2-4576-9942-D0908E37481A}"/>
              </a:ext>
            </a:extLst>
          </p:cNvPr>
          <p:cNvSpPr/>
          <p:nvPr/>
        </p:nvSpPr>
        <p:spPr>
          <a:xfrm>
            <a:off x="4279326" y="4549468"/>
            <a:ext cx="1257300" cy="2997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>
                <a:solidFill>
                  <a:srgbClr val="00000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Web</a:t>
            </a:r>
            <a:endParaRPr lang="en-US" sz="110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ED9AE5D-0F5C-4EC7-AB9B-74FC87D72740}"/>
              </a:ext>
            </a:extLst>
          </p:cNvPr>
          <p:cNvCxnSpPr/>
          <p:nvPr/>
        </p:nvCxnSpPr>
        <p:spPr>
          <a:xfrm flipH="1" flipV="1">
            <a:off x="6560246" y="2289503"/>
            <a:ext cx="566420" cy="0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F2F1B0B-4511-46A8-961B-E7ACA6C1679F}"/>
              </a:ext>
            </a:extLst>
          </p:cNvPr>
          <p:cNvCxnSpPr/>
          <p:nvPr/>
        </p:nvCxnSpPr>
        <p:spPr>
          <a:xfrm flipH="1">
            <a:off x="4685091" y="2289503"/>
            <a:ext cx="617855" cy="635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1D97571-B227-470F-A44D-ADED92F7B68E}"/>
              </a:ext>
            </a:extLst>
          </p:cNvPr>
          <p:cNvCxnSpPr/>
          <p:nvPr/>
        </p:nvCxnSpPr>
        <p:spPr>
          <a:xfrm flipV="1">
            <a:off x="4053901" y="2440633"/>
            <a:ext cx="1905" cy="513080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D42B66D-3920-4201-AD34-9E533F250F31}"/>
              </a:ext>
            </a:extLst>
          </p:cNvPr>
          <p:cNvCxnSpPr/>
          <p:nvPr/>
        </p:nvCxnSpPr>
        <p:spPr>
          <a:xfrm flipH="1" flipV="1">
            <a:off x="4808916" y="3104208"/>
            <a:ext cx="492760" cy="0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DD440DF-552D-4D9F-8C75-A5402E7CFC4F}"/>
              </a:ext>
            </a:extLst>
          </p:cNvPr>
          <p:cNvCxnSpPr/>
          <p:nvPr/>
        </p:nvCxnSpPr>
        <p:spPr>
          <a:xfrm flipV="1">
            <a:off x="5930326" y="2439363"/>
            <a:ext cx="1270" cy="514350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A9E4DB5-660E-46B4-9DFC-718949C509C9}"/>
              </a:ext>
            </a:extLst>
          </p:cNvPr>
          <p:cNvCxnSpPr/>
          <p:nvPr/>
        </p:nvCxnSpPr>
        <p:spPr>
          <a:xfrm flipH="1" flipV="1">
            <a:off x="4494591" y="3245813"/>
            <a:ext cx="412115" cy="560705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DBD33AF-0883-48EE-BAE1-0CCD688F15A0}"/>
              </a:ext>
            </a:extLst>
          </p:cNvPr>
          <p:cNvCxnSpPr/>
          <p:nvPr/>
        </p:nvCxnSpPr>
        <p:spPr>
          <a:xfrm flipV="1">
            <a:off x="3264596" y="3254068"/>
            <a:ext cx="362585" cy="557530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8C5E870-6047-4E6D-914A-41BF483050F2}"/>
              </a:ext>
            </a:extLst>
          </p:cNvPr>
          <p:cNvCxnSpPr/>
          <p:nvPr/>
        </p:nvCxnSpPr>
        <p:spPr>
          <a:xfrm flipH="1" flipV="1">
            <a:off x="4906706" y="4106238"/>
            <a:ext cx="635" cy="442595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itle 1">
            <a:extLst>
              <a:ext uri="{FF2B5EF4-FFF2-40B4-BE49-F238E27FC236}">
                <a16:creationId xmlns:a16="http://schemas.microsoft.com/office/drawing/2014/main" id="{010D97E7-E53F-4F29-A59C-54D61A461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The need for layering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Hosting as a monolith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607484C-4C75-4D61-8CD8-FADF6B84551F}"/>
              </a:ext>
            </a:extLst>
          </p:cNvPr>
          <p:cNvSpPr/>
          <p:nvPr/>
        </p:nvSpPr>
        <p:spPr>
          <a:xfrm>
            <a:off x="7126666" y="3806519"/>
            <a:ext cx="2234151" cy="104267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b="1" dirty="0">
                <a:solidFill>
                  <a:schemeClr val="bg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Monolith Hosting</a:t>
            </a:r>
          </a:p>
          <a:p>
            <a:pPr marL="0" marR="0" algn="ctr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b="1" dirty="0">
                <a:solidFill>
                  <a:schemeClr val="bg1"/>
                </a:solidFill>
                <a:ea typeface="Calibri" panose="020F0502020204030204" pitchFamily="34" charset="0"/>
                <a:cs typeface="Arial" panose="020B0604020202020204" pitchFamily="34" charset="0"/>
              </a:rPr>
              <a:t>Application</a:t>
            </a:r>
            <a:endParaRPr lang="en-US" sz="2000" dirty="0">
              <a:solidFill>
                <a:schemeClr val="bg1"/>
              </a:solidFill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cxnSp>
        <p:nvCxnSpPr>
          <p:cNvPr id="27" name="Connector: Curved 26">
            <a:extLst>
              <a:ext uri="{FF2B5EF4-FFF2-40B4-BE49-F238E27FC236}">
                <a16:creationId xmlns:a16="http://schemas.microsoft.com/office/drawing/2014/main" id="{49D94D93-8017-4268-8E7A-EA9A7D2740FC}"/>
              </a:ext>
            </a:extLst>
          </p:cNvPr>
          <p:cNvCxnSpPr>
            <a:endCxn id="13" idx="3"/>
          </p:cNvCxnSpPr>
          <p:nvPr/>
        </p:nvCxnSpPr>
        <p:spPr>
          <a:xfrm rot="10800000" flipV="1">
            <a:off x="5536626" y="4548832"/>
            <a:ext cx="1590040" cy="150495"/>
          </a:xfrm>
          <a:prstGeom prst="curvedConnector3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Curved 28">
            <a:extLst>
              <a:ext uri="{FF2B5EF4-FFF2-40B4-BE49-F238E27FC236}">
                <a16:creationId xmlns:a16="http://schemas.microsoft.com/office/drawing/2014/main" id="{7208B735-26DF-41F5-9178-0E2CA2646747}"/>
              </a:ext>
            </a:extLst>
          </p:cNvPr>
          <p:cNvCxnSpPr>
            <a:endCxn id="10" idx="2"/>
          </p:cNvCxnSpPr>
          <p:nvPr/>
        </p:nvCxnSpPr>
        <p:spPr>
          <a:xfrm rot="10800000">
            <a:off x="5930326" y="3254068"/>
            <a:ext cx="1196340" cy="852170"/>
          </a:xfrm>
          <a:prstGeom prst="curvedConnector2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or: Curved 30">
            <a:extLst>
              <a:ext uri="{FF2B5EF4-FFF2-40B4-BE49-F238E27FC236}">
                <a16:creationId xmlns:a16="http://schemas.microsoft.com/office/drawing/2014/main" id="{7F78DFC2-FC91-450C-B355-6407486805B5}"/>
              </a:ext>
            </a:extLst>
          </p:cNvPr>
          <p:cNvCxnSpPr>
            <a:stCxn id="25" idx="0"/>
            <a:endCxn id="8" idx="2"/>
          </p:cNvCxnSpPr>
          <p:nvPr/>
        </p:nvCxnSpPr>
        <p:spPr>
          <a:xfrm rot="16200000" flipV="1">
            <a:off x="7316269" y="2879045"/>
            <a:ext cx="1367156" cy="487791"/>
          </a:xfrm>
          <a:prstGeom prst="curvedConnector3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1312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1175477-16B1-4BC3-B862-B42D9FA94176}"/>
              </a:ext>
            </a:extLst>
          </p:cNvPr>
          <p:cNvSpPr/>
          <p:nvPr/>
        </p:nvSpPr>
        <p:spPr>
          <a:xfrm>
            <a:off x="5171343" y="2575693"/>
            <a:ext cx="1257300" cy="2997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>
                <a:effectLst/>
                <a:ea typeface="Calibri" panose="020F0502020204030204" pitchFamily="34" charset="0"/>
                <a:cs typeface="Arial" panose="020B0604020202020204" pitchFamily="34" charset="0"/>
              </a:rPr>
              <a:t>Domain.Shared</a:t>
            </a:r>
            <a:endParaRPr lang="en-US" sz="110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2C37264-9294-4509-BE5D-962095D80DDD}"/>
              </a:ext>
            </a:extLst>
          </p:cNvPr>
          <p:cNvSpPr/>
          <p:nvPr/>
        </p:nvSpPr>
        <p:spPr>
          <a:xfrm>
            <a:off x="7046498" y="2574423"/>
            <a:ext cx="1257300" cy="2997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6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>
                <a:effectLst/>
                <a:ea typeface="Calibri" panose="020F0502020204030204" pitchFamily="34" charset="0"/>
                <a:cs typeface="Arial" panose="020B0604020202020204" pitchFamily="34" charset="0"/>
              </a:rPr>
              <a:t>Domain</a:t>
            </a:r>
            <a:endParaRPr lang="en-US" sz="110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7701A20-5819-4DB6-B410-57EBDF57F980}"/>
              </a:ext>
            </a:extLst>
          </p:cNvPr>
          <p:cNvSpPr/>
          <p:nvPr/>
        </p:nvSpPr>
        <p:spPr>
          <a:xfrm>
            <a:off x="8870853" y="2574423"/>
            <a:ext cx="1257300" cy="29972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>
                <a:solidFill>
                  <a:srgbClr val="00000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EF Core</a:t>
            </a:r>
            <a:endParaRPr lang="en-US" sz="110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19DE8B5-A50B-4356-A8CA-C74CCAE840A8}"/>
              </a:ext>
            </a:extLst>
          </p:cNvPr>
          <p:cNvSpPr/>
          <p:nvPr/>
        </p:nvSpPr>
        <p:spPr>
          <a:xfrm>
            <a:off x="5043073" y="3389128"/>
            <a:ext cx="1509395" cy="2997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6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>
                <a:effectLst/>
                <a:ea typeface="Calibri" panose="020F0502020204030204" pitchFamily="34" charset="0"/>
                <a:cs typeface="Arial" panose="020B0604020202020204" pitchFamily="34" charset="0"/>
              </a:rPr>
              <a:t>Application.Contracts</a:t>
            </a:r>
            <a:endParaRPr lang="en-US" sz="110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E51D84A-A3CC-46BB-83DA-865CFC741720}"/>
              </a:ext>
            </a:extLst>
          </p:cNvPr>
          <p:cNvSpPr/>
          <p:nvPr/>
        </p:nvSpPr>
        <p:spPr>
          <a:xfrm>
            <a:off x="7045228" y="3389128"/>
            <a:ext cx="1257300" cy="2997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>
                <a:effectLst/>
                <a:ea typeface="Calibri" panose="020F0502020204030204" pitchFamily="34" charset="0"/>
                <a:cs typeface="Arial" panose="020B0604020202020204" pitchFamily="34" charset="0"/>
              </a:rPr>
              <a:t>Application</a:t>
            </a:r>
            <a:endParaRPr lang="en-US" sz="110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A684F9F-AA81-4ABC-A24C-3658C5740B03}"/>
              </a:ext>
            </a:extLst>
          </p:cNvPr>
          <p:cNvSpPr/>
          <p:nvPr/>
        </p:nvSpPr>
        <p:spPr>
          <a:xfrm>
            <a:off x="6021608" y="4241298"/>
            <a:ext cx="1257300" cy="29972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>
                <a:solidFill>
                  <a:srgbClr val="00000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HttpApi</a:t>
            </a:r>
            <a:endParaRPr lang="en-US" sz="110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3F63814-ED09-44F3-A75C-980FDBB46839}"/>
              </a:ext>
            </a:extLst>
          </p:cNvPr>
          <p:cNvSpPr/>
          <p:nvPr/>
        </p:nvSpPr>
        <p:spPr>
          <a:xfrm>
            <a:off x="4379498" y="4246378"/>
            <a:ext cx="1257300" cy="29972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>
                <a:solidFill>
                  <a:srgbClr val="00000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HttpApi.Client</a:t>
            </a:r>
            <a:endParaRPr lang="en-US" sz="110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0978871-3EC2-4576-9942-D0908E37481A}"/>
              </a:ext>
            </a:extLst>
          </p:cNvPr>
          <p:cNvSpPr/>
          <p:nvPr/>
        </p:nvSpPr>
        <p:spPr>
          <a:xfrm>
            <a:off x="6022878" y="4984248"/>
            <a:ext cx="1257300" cy="2997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>
                <a:solidFill>
                  <a:srgbClr val="00000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Web</a:t>
            </a:r>
            <a:endParaRPr lang="en-US" sz="110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ED9AE5D-0F5C-4EC7-AB9B-74FC87D72740}"/>
              </a:ext>
            </a:extLst>
          </p:cNvPr>
          <p:cNvCxnSpPr/>
          <p:nvPr/>
        </p:nvCxnSpPr>
        <p:spPr>
          <a:xfrm flipH="1" flipV="1">
            <a:off x="8303798" y="2724283"/>
            <a:ext cx="566420" cy="0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F2F1B0B-4511-46A8-961B-E7ACA6C1679F}"/>
              </a:ext>
            </a:extLst>
          </p:cNvPr>
          <p:cNvCxnSpPr/>
          <p:nvPr/>
        </p:nvCxnSpPr>
        <p:spPr>
          <a:xfrm flipH="1">
            <a:off x="6428643" y="2724283"/>
            <a:ext cx="617855" cy="635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1D97571-B227-470F-A44D-ADED92F7B68E}"/>
              </a:ext>
            </a:extLst>
          </p:cNvPr>
          <p:cNvCxnSpPr/>
          <p:nvPr/>
        </p:nvCxnSpPr>
        <p:spPr>
          <a:xfrm flipV="1">
            <a:off x="5797453" y="2875413"/>
            <a:ext cx="1905" cy="513080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D42B66D-3920-4201-AD34-9E533F250F31}"/>
              </a:ext>
            </a:extLst>
          </p:cNvPr>
          <p:cNvCxnSpPr/>
          <p:nvPr/>
        </p:nvCxnSpPr>
        <p:spPr>
          <a:xfrm flipH="1" flipV="1">
            <a:off x="6552468" y="3538988"/>
            <a:ext cx="492760" cy="0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DD440DF-552D-4D9F-8C75-A5402E7CFC4F}"/>
              </a:ext>
            </a:extLst>
          </p:cNvPr>
          <p:cNvCxnSpPr/>
          <p:nvPr/>
        </p:nvCxnSpPr>
        <p:spPr>
          <a:xfrm flipV="1">
            <a:off x="7673878" y="2874143"/>
            <a:ext cx="1270" cy="514350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A9E4DB5-660E-46B4-9DFC-718949C509C9}"/>
              </a:ext>
            </a:extLst>
          </p:cNvPr>
          <p:cNvCxnSpPr/>
          <p:nvPr/>
        </p:nvCxnSpPr>
        <p:spPr>
          <a:xfrm flipH="1" flipV="1">
            <a:off x="6238143" y="3680593"/>
            <a:ext cx="412115" cy="560705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DBD33AF-0883-48EE-BAE1-0CCD688F15A0}"/>
              </a:ext>
            </a:extLst>
          </p:cNvPr>
          <p:cNvCxnSpPr/>
          <p:nvPr/>
        </p:nvCxnSpPr>
        <p:spPr>
          <a:xfrm flipV="1">
            <a:off x="5008148" y="3688848"/>
            <a:ext cx="362585" cy="557530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8C5E870-6047-4E6D-914A-41BF483050F2}"/>
              </a:ext>
            </a:extLst>
          </p:cNvPr>
          <p:cNvCxnSpPr/>
          <p:nvPr/>
        </p:nvCxnSpPr>
        <p:spPr>
          <a:xfrm flipH="1" flipV="1">
            <a:off x="6650258" y="4541018"/>
            <a:ext cx="635" cy="442595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itle 1">
            <a:extLst>
              <a:ext uri="{FF2B5EF4-FFF2-40B4-BE49-F238E27FC236}">
                <a16:creationId xmlns:a16="http://schemas.microsoft.com/office/drawing/2014/main" id="{010D97E7-E53F-4F29-A59C-54D61A461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The need for layering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Hosting in different applications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CF5F79C-4857-4771-981F-7604D97E9D19}"/>
              </a:ext>
            </a:extLst>
          </p:cNvPr>
          <p:cNvSpPr/>
          <p:nvPr/>
        </p:nvSpPr>
        <p:spPr>
          <a:xfrm>
            <a:off x="2145347" y="5039339"/>
            <a:ext cx="2234151" cy="1042670"/>
          </a:xfrm>
          <a:prstGeom prst="rect">
            <a:avLst/>
          </a:prstGeom>
          <a:solidFill>
            <a:srgbClr val="0070C0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b="1" dirty="0">
                <a:solidFill>
                  <a:schemeClr val="bg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UI Hosting Application</a:t>
            </a:r>
            <a:endParaRPr lang="en-US" sz="2000" dirty="0">
              <a:solidFill>
                <a:schemeClr val="bg1"/>
              </a:solidFill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B9346F9-6769-4E32-A25A-F1B4CC78F136}"/>
              </a:ext>
            </a:extLst>
          </p:cNvPr>
          <p:cNvSpPr/>
          <p:nvPr/>
        </p:nvSpPr>
        <p:spPr>
          <a:xfrm>
            <a:off x="8587008" y="4240980"/>
            <a:ext cx="2234151" cy="1042670"/>
          </a:xfrm>
          <a:prstGeom prst="rect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b="1" dirty="0">
                <a:solidFill>
                  <a:schemeClr val="bg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Service Hosting Application</a:t>
            </a:r>
            <a:endParaRPr lang="en-US" sz="2000" dirty="0">
              <a:solidFill>
                <a:schemeClr val="bg1"/>
              </a:solidFill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cxnSp>
        <p:nvCxnSpPr>
          <p:cNvPr id="3" name="Connector: Curved 2">
            <a:extLst>
              <a:ext uri="{FF2B5EF4-FFF2-40B4-BE49-F238E27FC236}">
                <a16:creationId xmlns:a16="http://schemas.microsoft.com/office/drawing/2014/main" id="{221AD5E2-7EDA-4FFF-974B-AD8396762359}"/>
              </a:ext>
            </a:extLst>
          </p:cNvPr>
          <p:cNvCxnSpPr>
            <a:stCxn id="23" idx="0"/>
            <a:endCxn id="12" idx="1"/>
          </p:cNvCxnSpPr>
          <p:nvPr/>
        </p:nvCxnSpPr>
        <p:spPr>
          <a:xfrm rot="5400000" flipH="1" flipV="1">
            <a:off x="3499410" y="4159252"/>
            <a:ext cx="643101" cy="1117075"/>
          </a:xfrm>
          <a:prstGeom prst="curvedConnector2">
            <a:avLst/>
          </a:prstGeom>
          <a:ln w="50800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nector: Curved 4">
            <a:extLst>
              <a:ext uri="{FF2B5EF4-FFF2-40B4-BE49-F238E27FC236}">
                <a16:creationId xmlns:a16="http://schemas.microsoft.com/office/drawing/2014/main" id="{E822F118-8B7C-4D1D-A733-A9414EB87CBC}"/>
              </a:ext>
            </a:extLst>
          </p:cNvPr>
          <p:cNvCxnSpPr>
            <a:stCxn id="23" idx="3"/>
            <a:endCxn id="13" idx="1"/>
          </p:cNvCxnSpPr>
          <p:nvPr/>
        </p:nvCxnSpPr>
        <p:spPr>
          <a:xfrm flipV="1">
            <a:off x="4379498" y="5134108"/>
            <a:ext cx="1643380" cy="426566"/>
          </a:xfrm>
          <a:prstGeom prst="curvedConnector3">
            <a:avLst/>
          </a:prstGeom>
          <a:ln w="50800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Curved 29">
            <a:extLst>
              <a:ext uri="{FF2B5EF4-FFF2-40B4-BE49-F238E27FC236}">
                <a16:creationId xmlns:a16="http://schemas.microsoft.com/office/drawing/2014/main" id="{38087D68-608C-4193-BE59-A286828A8456}"/>
              </a:ext>
            </a:extLst>
          </p:cNvPr>
          <p:cNvCxnSpPr>
            <a:stCxn id="28" idx="1"/>
            <a:endCxn id="11" idx="3"/>
          </p:cNvCxnSpPr>
          <p:nvPr/>
        </p:nvCxnSpPr>
        <p:spPr>
          <a:xfrm rot="10800000">
            <a:off x="7278908" y="4391159"/>
            <a:ext cx="1308100" cy="371157"/>
          </a:xfrm>
          <a:prstGeom prst="curvedConnector3">
            <a:avLst/>
          </a:prstGeom>
          <a:ln w="508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or: Curved 32">
            <a:extLst>
              <a:ext uri="{FF2B5EF4-FFF2-40B4-BE49-F238E27FC236}">
                <a16:creationId xmlns:a16="http://schemas.microsoft.com/office/drawing/2014/main" id="{F63FD246-456A-4A79-81D6-328C795EF294}"/>
              </a:ext>
            </a:extLst>
          </p:cNvPr>
          <p:cNvCxnSpPr>
            <a:cxnSpLocks/>
            <a:endCxn id="10" idx="2"/>
          </p:cNvCxnSpPr>
          <p:nvPr/>
        </p:nvCxnSpPr>
        <p:spPr>
          <a:xfrm rot="10800000">
            <a:off x="7673878" y="3688849"/>
            <a:ext cx="911860" cy="710493"/>
          </a:xfrm>
          <a:prstGeom prst="curvedConnector2">
            <a:avLst/>
          </a:prstGeom>
          <a:ln w="508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Curved 40">
            <a:extLst>
              <a:ext uri="{FF2B5EF4-FFF2-40B4-BE49-F238E27FC236}">
                <a16:creationId xmlns:a16="http://schemas.microsoft.com/office/drawing/2014/main" id="{F7F73B01-F707-44C3-8B8B-D1EB426F88EB}"/>
              </a:ext>
            </a:extLst>
          </p:cNvPr>
          <p:cNvCxnSpPr>
            <a:stCxn id="28" idx="0"/>
            <a:endCxn id="8" idx="2"/>
          </p:cNvCxnSpPr>
          <p:nvPr/>
        </p:nvCxnSpPr>
        <p:spPr>
          <a:xfrm rot="16200000" flipV="1">
            <a:off x="8918376" y="3455271"/>
            <a:ext cx="1366837" cy="204581"/>
          </a:xfrm>
          <a:prstGeom prst="curvedConnector3">
            <a:avLst/>
          </a:prstGeom>
          <a:ln w="508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6B53F41F-E1ED-49CB-AB7B-7E4D52045D1F}"/>
              </a:ext>
            </a:extLst>
          </p:cNvPr>
          <p:cNvCxnSpPr>
            <a:endCxn id="28" idx="2"/>
          </p:cNvCxnSpPr>
          <p:nvPr/>
        </p:nvCxnSpPr>
        <p:spPr>
          <a:xfrm flipV="1">
            <a:off x="4379498" y="5283650"/>
            <a:ext cx="5324586" cy="552689"/>
          </a:xfrm>
          <a:prstGeom prst="bentConnector2">
            <a:avLst/>
          </a:prstGeom>
          <a:ln w="508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CD5FB025-D0C5-4374-9643-73418958F295}"/>
              </a:ext>
            </a:extLst>
          </p:cNvPr>
          <p:cNvSpPr txBox="1"/>
          <p:nvPr/>
        </p:nvSpPr>
        <p:spPr>
          <a:xfrm>
            <a:off x="6295625" y="5870975"/>
            <a:ext cx="1492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HTTP API calls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D6998CF-0B73-43EB-B91B-73784EB7C25E}"/>
              </a:ext>
            </a:extLst>
          </p:cNvPr>
          <p:cNvSpPr/>
          <p:nvPr/>
        </p:nvSpPr>
        <p:spPr>
          <a:xfrm>
            <a:off x="838200" y="3034218"/>
            <a:ext cx="2234151" cy="1042670"/>
          </a:xfrm>
          <a:prstGeom prst="rect">
            <a:avLst/>
          </a:prstGeom>
          <a:solidFill>
            <a:srgbClr val="7030A0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b="1" dirty="0">
                <a:solidFill>
                  <a:schemeClr val="bg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Client Application</a:t>
            </a:r>
            <a:endParaRPr lang="en-US" sz="2000" dirty="0">
              <a:solidFill>
                <a:schemeClr val="bg1"/>
              </a:solidFill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cxnSp>
        <p:nvCxnSpPr>
          <p:cNvPr id="4" name="Connector: Curved 3">
            <a:extLst>
              <a:ext uri="{FF2B5EF4-FFF2-40B4-BE49-F238E27FC236}">
                <a16:creationId xmlns:a16="http://schemas.microsoft.com/office/drawing/2014/main" id="{FBC6903B-FF4B-49CE-B33B-75EE2E851B09}"/>
              </a:ext>
            </a:extLst>
          </p:cNvPr>
          <p:cNvCxnSpPr>
            <a:cxnSpLocks/>
            <a:stCxn id="29" idx="3"/>
          </p:cNvCxnSpPr>
          <p:nvPr/>
        </p:nvCxnSpPr>
        <p:spPr>
          <a:xfrm>
            <a:off x="3072351" y="3555553"/>
            <a:ext cx="1284922" cy="691943"/>
          </a:xfrm>
          <a:prstGeom prst="curvedConnector3">
            <a:avLst/>
          </a:prstGeom>
          <a:ln w="508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514309C6-8092-40D3-B7CC-69D4643E5499}"/>
              </a:ext>
            </a:extLst>
          </p:cNvPr>
          <p:cNvCxnSpPr>
            <a:cxnSpLocks/>
          </p:cNvCxnSpPr>
          <p:nvPr/>
        </p:nvCxnSpPr>
        <p:spPr>
          <a:xfrm rot="16200000" flipH="1">
            <a:off x="5406411" y="627761"/>
            <a:ext cx="1204754" cy="8107023"/>
          </a:xfrm>
          <a:prstGeom prst="bentConnector3">
            <a:avLst>
              <a:gd name="adj1" fmla="val 184702"/>
            </a:avLst>
          </a:prstGeom>
          <a:ln w="508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7BA575FA-53F7-4C38-A2D8-0153A690C37A}"/>
              </a:ext>
            </a:extLst>
          </p:cNvPr>
          <p:cNvSpPr/>
          <p:nvPr/>
        </p:nvSpPr>
        <p:spPr>
          <a:xfrm>
            <a:off x="8587008" y="788803"/>
            <a:ext cx="2234151" cy="104267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b="1" dirty="0">
                <a:solidFill>
                  <a:schemeClr val="bg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Background Service Application</a:t>
            </a:r>
            <a:endParaRPr lang="en-US" sz="2000" dirty="0">
              <a:solidFill>
                <a:schemeClr val="bg1"/>
              </a:solidFill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cxnSp>
        <p:nvCxnSpPr>
          <p:cNvPr id="37" name="Connector: Curved 36">
            <a:extLst>
              <a:ext uri="{FF2B5EF4-FFF2-40B4-BE49-F238E27FC236}">
                <a16:creationId xmlns:a16="http://schemas.microsoft.com/office/drawing/2014/main" id="{592C66A3-B7C9-4517-A209-A1149ABE9135}"/>
              </a:ext>
            </a:extLst>
          </p:cNvPr>
          <p:cNvCxnSpPr>
            <a:stCxn id="39" idx="2"/>
            <a:endCxn id="8" idx="0"/>
          </p:cNvCxnSpPr>
          <p:nvPr/>
        </p:nvCxnSpPr>
        <p:spPr>
          <a:xfrm rot="5400000">
            <a:off x="9230319" y="2100658"/>
            <a:ext cx="742950" cy="204581"/>
          </a:xfrm>
          <a:prstGeom prst="curvedConnector3">
            <a:avLst/>
          </a:prstGeom>
          <a:ln w="5080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Curved 39">
            <a:extLst>
              <a:ext uri="{FF2B5EF4-FFF2-40B4-BE49-F238E27FC236}">
                <a16:creationId xmlns:a16="http://schemas.microsoft.com/office/drawing/2014/main" id="{2A8E3AF0-5F1F-4A40-AC64-4F7BEDA50D35}"/>
              </a:ext>
            </a:extLst>
          </p:cNvPr>
          <p:cNvCxnSpPr>
            <a:stCxn id="39" idx="1"/>
            <a:endCxn id="7" idx="0"/>
          </p:cNvCxnSpPr>
          <p:nvPr/>
        </p:nvCxnSpPr>
        <p:spPr>
          <a:xfrm rot="10800000" flipV="1">
            <a:off x="7675148" y="1310137"/>
            <a:ext cx="911860" cy="1264285"/>
          </a:xfrm>
          <a:prstGeom prst="curvedConnector2">
            <a:avLst/>
          </a:prstGeom>
          <a:ln w="5080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9132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8" grpId="0" animBg="1"/>
      <p:bldP spid="44" grpId="0"/>
      <p:bldP spid="29" grpId="0" animBg="1"/>
      <p:bldP spid="39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249E977-BC88-4136-A437-750618E7BE05}"/>
              </a:ext>
            </a:extLst>
          </p:cNvPr>
          <p:cNvSpPr/>
          <p:nvPr/>
        </p:nvSpPr>
        <p:spPr>
          <a:xfrm>
            <a:off x="2121031" y="2479207"/>
            <a:ext cx="1828800" cy="11501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The need for layering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Hosting a modular monolith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AF610C0-12C9-47AF-B7DC-06C6C8D85774}"/>
              </a:ext>
            </a:extLst>
          </p:cNvPr>
          <p:cNvSpPr/>
          <p:nvPr/>
        </p:nvSpPr>
        <p:spPr>
          <a:xfrm>
            <a:off x="2196445" y="2894028"/>
            <a:ext cx="1677971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207D15A-85FD-460C-9F83-471C4427E460}"/>
              </a:ext>
            </a:extLst>
          </p:cNvPr>
          <p:cNvSpPr/>
          <p:nvPr/>
        </p:nvSpPr>
        <p:spPr>
          <a:xfrm>
            <a:off x="2196445" y="3066854"/>
            <a:ext cx="1677971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F3862D4-0EEE-440C-9222-C97364E86C26}"/>
              </a:ext>
            </a:extLst>
          </p:cNvPr>
          <p:cNvSpPr/>
          <p:nvPr/>
        </p:nvSpPr>
        <p:spPr>
          <a:xfrm>
            <a:off x="2196445" y="3239680"/>
            <a:ext cx="1677971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0FEF41C-86EE-4B4C-BA2C-45382CC7286C}"/>
              </a:ext>
            </a:extLst>
          </p:cNvPr>
          <p:cNvSpPr/>
          <p:nvPr/>
        </p:nvSpPr>
        <p:spPr>
          <a:xfrm>
            <a:off x="2196445" y="3412506"/>
            <a:ext cx="1677971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AF3585D-1383-4B9F-A4F0-5ECD2BB9B09F}"/>
              </a:ext>
            </a:extLst>
          </p:cNvPr>
          <p:cNvSpPr txBox="1"/>
          <p:nvPr/>
        </p:nvSpPr>
        <p:spPr>
          <a:xfrm>
            <a:off x="2196446" y="2516915"/>
            <a:ext cx="16779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Customer module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636E22C-1556-442E-A076-FBC133168867}"/>
              </a:ext>
            </a:extLst>
          </p:cNvPr>
          <p:cNvSpPr/>
          <p:nvPr/>
        </p:nvSpPr>
        <p:spPr>
          <a:xfrm>
            <a:off x="4234206" y="2480779"/>
            <a:ext cx="1828800" cy="11501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01891E5-A574-4E90-9578-6AC74B8F6407}"/>
              </a:ext>
            </a:extLst>
          </p:cNvPr>
          <p:cNvSpPr/>
          <p:nvPr/>
        </p:nvSpPr>
        <p:spPr>
          <a:xfrm>
            <a:off x="4309620" y="2895600"/>
            <a:ext cx="1677971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B79B8BF-B227-4CC4-8A80-E863C7217F1B}"/>
              </a:ext>
            </a:extLst>
          </p:cNvPr>
          <p:cNvSpPr/>
          <p:nvPr/>
        </p:nvSpPr>
        <p:spPr>
          <a:xfrm>
            <a:off x="4309620" y="3068426"/>
            <a:ext cx="1677971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58FAB35-75CB-428A-917C-DE36441F0187}"/>
              </a:ext>
            </a:extLst>
          </p:cNvPr>
          <p:cNvSpPr/>
          <p:nvPr/>
        </p:nvSpPr>
        <p:spPr>
          <a:xfrm>
            <a:off x="4309620" y="3241252"/>
            <a:ext cx="1677971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B06F147-71FE-4983-8681-735D9FC1AD63}"/>
              </a:ext>
            </a:extLst>
          </p:cNvPr>
          <p:cNvSpPr/>
          <p:nvPr/>
        </p:nvSpPr>
        <p:spPr>
          <a:xfrm>
            <a:off x="4309620" y="3414078"/>
            <a:ext cx="1677971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55254C9-B6BF-4A60-AC37-59DE37193472}"/>
              </a:ext>
            </a:extLst>
          </p:cNvPr>
          <p:cNvSpPr txBox="1"/>
          <p:nvPr/>
        </p:nvSpPr>
        <p:spPr>
          <a:xfrm>
            <a:off x="4309621" y="2518487"/>
            <a:ext cx="16779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Order module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50D22C8-FA41-40C2-B7DD-3E906F049DAB}"/>
              </a:ext>
            </a:extLst>
          </p:cNvPr>
          <p:cNvSpPr/>
          <p:nvPr/>
        </p:nvSpPr>
        <p:spPr>
          <a:xfrm>
            <a:off x="6347381" y="2479207"/>
            <a:ext cx="1828800" cy="11501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81F9306-1FE9-4D5B-9647-6B2B2EAFCCF4}"/>
              </a:ext>
            </a:extLst>
          </p:cNvPr>
          <p:cNvSpPr/>
          <p:nvPr/>
        </p:nvSpPr>
        <p:spPr>
          <a:xfrm>
            <a:off x="6422795" y="2894028"/>
            <a:ext cx="1677971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792FFEA-827B-4E16-9BAB-FAF6F39058E7}"/>
              </a:ext>
            </a:extLst>
          </p:cNvPr>
          <p:cNvSpPr/>
          <p:nvPr/>
        </p:nvSpPr>
        <p:spPr>
          <a:xfrm>
            <a:off x="6422795" y="3066854"/>
            <a:ext cx="1677971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0208F3B-F78F-48AB-9FC9-0F059606A99A}"/>
              </a:ext>
            </a:extLst>
          </p:cNvPr>
          <p:cNvSpPr/>
          <p:nvPr/>
        </p:nvSpPr>
        <p:spPr>
          <a:xfrm>
            <a:off x="6422795" y="3239680"/>
            <a:ext cx="1677971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9524C40-7E43-442F-B04B-C6E7D423AAD3}"/>
              </a:ext>
            </a:extLst>
          </p:cNvPr>
          <p:cNvSpPr/>
          <p:nvPr/>
        </p:nvSpPr>
        <p:spPr>
          <a:xfrm>
            <a:off x="6422795" y="3412506"/>
            <a:ext cx="1677971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2DCC18F-1363-47A5-9CEA-7E7F81C558BB}"/>
              </a:ext>
            </a:extLst>
          </p:cNvPr>
          <p:cNvSpPr txBox="1"/>
          <p:nvPr/>
        </p:nvSpPr>
        <p:spPr>
          <a:xfrm>
            <a:off x="6422796" y="2516915"/>
            <a:ext cx="16779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Payment module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5F0AA01-BD68-4FDA-AAFA-2253D017EADA}"/>
              </a:ext>
            </a:extLst>
          </p:cNvPr>
          <p:cNvSpPr/>
          <p:nvPr/>
        </p:nvSpPr>
        <p:spPr>
          <a:xfrm>
            <a:off x="8460556" y="2479207"/>
            <a:ext cx="1828800" cy="11501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6F659A6-E509-41A6-BFB3-937D8E92179E}"/>
              </a:ext>
            </a:extLst>
          </p:cNvPr>
          <p:cNvSpPr/>
          <p:nvPr/>
        </p:nvSpPr>
        <p:spPr>
          <a:xfrm>
            <a:off x="8535970" y="2894028"/>
            <a:ext cx="1677971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B6F90B8-42D4-4D26-8AAB-35555059F6B7}"/>
              </a:ext>
            </a:extLst>
          </p:cNvPr>
          <p:cNvSpPr/>
          <p:nvPr/>
        </p:nvSpPr>
        <p:spPr>
          <a:xfrm>
            <a:off x="8535970" y="3066854"/>
            <a:ext cx="1677971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1A23FF6-FA65-445B-8669-251E0F571423}"/>
              </a:ext>
            </a:extLst>
          </p:cNvPr>
          <p:cNvSpPr/>
          <p:nvPr/>
        </p:nvSpPr>
        <p:spPr>
          <a:xfrm>
            <a:off x="8535970" y="3239680"/>
            <a:ext cx="1677971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195092F-6153-4FA5-9066-6E496D8522C3}"/>
              </a:ext>
            </a:extLst>
          </p:cNvPr>
          <p:cNvSpPr/>
          <p:nvPr/>
        </p:nvSpPr>
        <p:spPr>
          <a:xfrm>
            <a:off x="8535970" y="3412506"/>
            <a:ext cx="1677971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8420DA0-45D2-4B24-9808-C6F7B821B171}"/>
              </a:ext>
            </a:extLst>
          </p:cNvPr>
          <p:cNvSpPr txBox="1"/>
          <p:nvPr/>
        </p:nvSpPr>
        <p:spPr>
          <a:xfrm>
            <a:off x="8535971" y="2516915"/>
            <a:ext cx="16779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Basket module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822014A-6414-4A08-8032-8D14140AE4CF}"/>
              </a:ext>
            </a:extLst>
          </p:cNvPr>
          <p:cNvSpPr/>
          <p:nvPr/>
        </p:nvSpPr>
        <p:spPr>
          <a:xfrm>
            <a:off x="2121031" y="4025246"/>
            <a:ext cx="8168325" cy="73529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Monolith Host Application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5DDA1C4-8746-49A5-98AA-2A1569AAE0E3}"/>
              </a:ext>
            </a:extLst>
          </p:cNvPr>
          <p:cNvCxnSpPr>
            <a:cxnSpLocks/>
            <a:endCxn id="10" idx="2"/>
          </p:cNvCxnSpPr>
          <p:nvPr/>
        </p:nvCxnSpPr>
        <p:spPr>
          <a:xfrm flipV="1">
            <a:off x="3035431" y="3629319"/>
            <a:ext cx="0" cy="39592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25A88A6D-F81C-4321-BDF2-AB27AC966F88}"/>
              </a:ext>
            </a:extLst>
          </p:cNvPr>
          <p:cNvCxnSpPr>
            <a:cxnSpLocks/>
            <a:endCxn id="12" idx="2"/>
          </p:cNvCxnSpPr>
          <p:nvPr/>
        </p:nvCxnSpPr>
        <p:spPr>
          <a:xfrm flipV="1">
            <a:off x="5148606" y="3630891"/>
            <a:ext cx="0" cy="394355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3787F97F-B901-4AEA-87D9-3CF964DB329F}"/>
              </a:ext>
            </a:extLst>
          </p:cNvPr>
          <p:cNvCxnSpPr>
            <a:cxnSpLocks/>
            <a:endCxn id="18" idx="2"/>
          </p:cNvCxnSpPr>
          <p:nvPr/>
        </p:nvCxnSpPr>
        <p:spPr>
          <a:xfrm flipV="1">
            <a:off x="7261781" y="3629319"/>
            <a:ext cx="0" cy="39592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72782D86-2EC9-4C3F-B9B5-BB9C033AB387}"/>
              </a:ext>
            </a:extLst>
          </p:cNvPr>
          <p:cNvCxnSpPr>
            <a:cxnSpLocks/>
            <a:endCxn id="24" idx="2"/>
          </p:cNvCxnSpPr>
          <p:nvPr/>
        </p:nvCxnSpPr>
        <p:spPr>
          <a:xfrm flipV="1">
            <a:off x="9374956" y="3629319"/>
            <a:ext cx="0" cy="394355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21189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5DFBE-19DA-408D-84E6-F4043FC30B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8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Designing the database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5612B9-B745-46CB-8A20-997CA82E05E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0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DESIGNING A MODULAR MONOLITH</a:t>
            </a:r>
            <a:endParaRPr lang="en-US" sz="2000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27275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556513" cy="4351338"/>
          </a:xfrm>
        </p:spPr>
        <p:txBody>
          <a:bodyPr>
            <a:normAutofit/>
          </a:bodyPr>
          <a:lstStyle/>
          <a:p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+ 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Easy to develop, test, deploy and maintain</a:t>
            </a:r>
          </a:p>
          <a:p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- 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All modules should use the same database technology</a:t>
            </a:r>
          </a:p>
          <a:p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- 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Should care about the data isolation between modules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Designing the database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Single (shared) database approach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525B246-F654-4BE7-A1F3-C0FC61193104}"/>
              </a:ext>
            </a:extLst>
          </p:cNvPr>
          <p:cNvSpPr/>
          <p:nvPr/>
        </p:nvSpPr>
        <p:spPr>
          <a:xfrm>
            <a:off x="10773355" y="3119657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64CAF25-5864-4CBC-B56A-0BC75A7052F5}"/>
              </a:ext>
            </a:extLst>
          </p:cNvPr>
          <p:cNvSpPr/>
          <p:nvPr/>
        </p:nvSpPr>
        <p:spPr>
          <a:xfrm>
            <a:off x="10848770" y="366940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20B7924-0DDB-4956-B690-DD1FE14446A6}"/>
              </a:ext>
            </a:extLst>
          </p:cNvPr>
          <p:cNvSpPr/>
          <p:nvPr/>
        </p:nvSpPr>
        <p:spPr>
          <a:xfrm>
            <a:off x="10848770" y="384223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21AFA38-88AA-4CE8-A6AF-64B4A3E8F0D2}"/>
              </a:ext>
            </a:extLst>
          </p:cNvPr>
          <p:cNvSpPr/>
          <p:nvPr/>
        </p:nvSpPr>
        <p:spPr>
          <a:xfrm>
            <a:off x="10848770" y="4015059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64BF890-06C7-4595-B9CF-7D0050B26E90}"/>
              </a:ext>
            </a:extLst>
          </p:cNvPr>
          <p:cNvSpPr/>
          <p:nvPr/>
        </p:nvSpPr>
        <p:spPr>
          <a:xfrm>
            <a:off x="10848770" y="418788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B65FEE-494C-4058-A17C-CB077EF0B889}"/>
              </a:ext>
            </a:extLst>
          </p:cNvPr>
          <p:cNvSpPr txBox="1"/>
          <p:nvPr/>
        </p:nvSpPr>
        <p:spPr>
          <a:xfrm>
            <a:off x="10796408" y="3097833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Basket module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217533C-B0CE-4177-9F42-7175C06C3B10}"/>
              </a:ext>
            </a:extLst>
          </p:cNvPr>
          <p:cNvSpPr/>
          <p:nvPr/>
        </p:nvSpPr>
        <p:spPr>
          <a:xfrm>
            <a:off x="7585762" y="4663465"/>
            <a:ext cx="4101993" cy="35625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Monolith Host Application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370E0DE-0B1B-4393-8526-BF0A4E67D521}"/>
              </a:ext>
            </a:extLst>
          </p:cNvPr>
          <p:cNvCxnSpPr>
            <a:cxnSpLocks/>
            <a:endCxn id="49" idx="2"/>
          </p:cNvCxnSpPr>
          <p:nvPr/>
        </p:nvCxnSpPr>
        <p:spPr>
          <a:xfrm flipV="1">
            <a:off x="8042962" y="4404698"/>
            <a:ext cx="0" cy="25876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F0692B6-6D7C-4B09-AA35-937E18B7257A}"/>
              </a:ext>
            </a:extLst>
          </p:cNvPr>
          <p:cNvCxnSpPr>
            <a:cxnSpLocks/>
            <a:endCxn id="43" idx="2"/>
          </p:cNvCxnSpPr>
          <p:nvPr/>
        </p:nvCxnSpPr>
        <p:spPr>
          <a:xfrm flipV="1">
            <a:off x="9110547" y="4404698"/>
            <a:ext cx="0" cy="25876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B07D842-29B3-4E9D-9943-44558E4B252B}"/>
              </a:ext>
            </a:extLst>
          </p:cNvPr>
          <p:cNvCxnSpPr>
            <a:cxnSpLocks/>
            <a:endCxn id="37" idx="2"/>
          </p:cNvCxnSpPr>
          <p:nvPr/>
        </p:nvCxnSpPr>
        <p:spPr>
          <a:xfrm flipV="1">
            <a:off x="10162970" y="4404698"/>
            <a:ext cx="0" cy="25876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4DA68C7-D001-4BF7-A55F-5EB646BC8764}"/>
              </a:ext>
            </a:extLst>
          </p:cNvPr>
          <p:cNvCxnSpPr>
            <a:cxnSpLocks/>
            <a:endCxn id="23" idx="2"/>
          </p:cNvCxnSpPr>
          <p:nvPr/>
        </p:nvCxnSpPr>
        <p:spPr>
          <a:xfrm flipV="1">
            <a:off x="11230555" y="4404698"/>
            <a:ext cx="0" cy="25876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206C1140-1360-46CA-9E84-3AC9EC3D66CB}"/>
              </a:ext>
            </a:extLst>
          </p:cNvPr>
          <p:cNvSpPr/>
          <p:nvPr/>
        </p:nvSpPr>
        <p:spPr>
          <a:xfrm>
            <a:off x="9705770" y="3119657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31CD00B-819B-441F-93C2-C05A6B10A902}"/>
              </a:ext>
            </a:extLst>
          </p:cNvPr>
          <p:cNvSpPr/>
          <p:nvPr/>
        </p:nvSpPr>
        <p:spPr>
          <a:xfrm>
            <a:off x="9781185" y="366940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FFF2DD6-6FB9-495A-AD61-F4BD7E1C0799}"/>
              </a:ext>
            </a:extLst>
          </p:cNvPr>
          <p:cNvSpPr/>
          <p:nvPr/>
        </p:nvSpPr>
        <p:spPr>
          <a:xfrm>
            <a:off x="9781185" y="384223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F7FE8C7-5F7D-4602-9E78-76524F30C702}"/>
              </a:ext>
            </a:extLst>
          </p:cNvPr>
          <p:cNvSpPr/>
          <p:nvPr/>
        </p:nvSpPr>
        <p:spPr>
          <a:xfrm>
            <a:off x="9781185" y="4015059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0F443B6-09EB-4156-B0C2-EB4986D695C3}"/>
              </a:ext>
            </a:extLst>
          </p:cNvPr>
          <p:cNvSpPr/>
          <p:nvPr/>
        </p:nvSpPr>
        <p:spPr>
          <a:xfrm>
            <a:off x="9781185" y="418788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4DEF0F4-0B5B-4D48-ABB9-C9602D6CD7BD}"/>
              </a:ext>
            </a:extLst>
          </p:cNvPr>
          <p:cNvSpPr txBox="1"/>
          <p:nvPr/>
        </p:nvSpPr>
        <p:spPr>
          <a:xfrm>
            <a:off x="9728823" y="3097833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Payment module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88B90E8-AD2D-476B-AEFD-E786455D3CDA}"/>
              </a:ext>
            </a:extLst>
          </p:cNvPr>
          <p:cNvSpPr/>
          <p:nvPr/>
        </p:nvSpPr>
        <p:spPr>
          <a:xfrm>
            <a:off x="8653347" y="3119657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5C6D8B7-F080-4394-8A15-6143B7E10C39}"/>
              </a:ext>
            </a:extLst>
          </p:cNvPr>
          <p:cNvSpPr/>
          <p:nvPr/>
        </p:nvSpPr>
        <p:spPr>
          <a:xfrm>
            <a:off x="8728762" y="366940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46DD7E8-8BAE-463D-A665-72B68B20744C}"/>
              </a:ext>
            </a:extLst>
          </p:cNvPr>
          <p:cNvSpPr/>
          <p:nvPr/>
        </p:nvSpPr>
        <p:spPr>
          <a:xfrm>
            <a:off x="8728762" y="384223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04AD056-F255-4196-A79B-6F128B2159FE}"/>
              </a:ext>
            </a:extLst>
          </p:cNvPr>
          <p:cNvSpPr/>
          <p:nvPr/>
        </p:nvSpPr>
        <p:spPr>
          <a:xfrm>
            <a:off x="8728762" y="4015059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E3F40E08-3341-4F26-B0F7-ADBCDE39BEEE}"/>
              </a:ext>
            </a:extLst>
          </p:cNvPr>
          <p:cNvSpPr/>
          <p:nvPr/>
        </p:nvSpPr>
        <p:spPr>
          <a:xfrm>
            <a:off x="8728762" y="418788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889F89F-4516-4BBF-9F49-AD637DA5D849}"/>
              </a:ext>
            </a:extLst>
          </p:cNvPr>
          <p:cNvSpPr txBox="1"/>
          <p:nvPr/>
        </p:nvSpPr>
        <p:spPr>
          <a:xfrm>
            <a:off x="8676400" y="3097833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Order module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1AF6E2F-4AAD-440D-AC62-B0D971270018}"/>
              </a:ext>
            </a:extLst>
          </p:cNvPr>
          <p:cNvSpPr/>
          <p:nvPr/>
        </p:nvSpPr>
        <p:spPr>
          <a:xfrm>
            <a:off x="7585762" y="3119657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7D6D7689-BD19-42BB-B7D6-CFA1FA4C7734}"/>
              </a:ext>
            </a:extLst>
          </p:cNvPr>
          <p:cNvSpPr/>
          <p:nvPr/>
        </p:nvSpPr>
        <p:spPr>
          <a:xfrm>
            <a:off x="7661177" y="366940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48AC947E-9192-47CC-BC7B-11B5E5FDCE80}"/>
              </a:ext>
            </a:extLst>
          </p:cNvPr>
          <p:cNvSpPr/>
          <p:nvPr/>
        </p:nvSpPr>
        <p:spPr>
          <a:xfrm>
            <a:off x="7661177" y="384223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A65E3F03-4F4C-4877-8542-4286A2238E87}"/>
              </a:ext>
            </a:extLst>
          </p:cNvPr>
          <p:cNvSpPr/>
          <p:nvPr/>
        </p:nvSpPr>
        <p:spPr>
          <a:xfrm>
            <a:off x="7661177" y="4015059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644EDF99-9488-4ED1-899B-01BFC22D1980}"/>
              </a:ext>
            </a:extLst>
          </p:cNvPr>
          <p:cNvSpPr/>
          <p:nvPr/>
        </p:nvSpPr>
        <p:spPr>
          <a:xfrm>
            <a:off x="7661177" y="418788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6B10FD5-134A-455A-9B12-2BF95E10768E}"/>
              </a:ext>
            </a:extLst>
          </p:cNvPr>
          <p:cNvSpPr txBox="1"/>
          <p:nvPr/>
        </p:nvSpPr>
        <p:spPr>
          <a:xfrm>
            <a:off x="7608815" y="3097833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Customer</a:t>
            </a:r>
            <a:r>
              <a:rPr lang="en-US" sz="1400" dirty="0">
                <a:solidFill>
                  <a:schemeClr val="bg1"/>
                </a:solidFill>
              </a:rPr>
              <a:t> module</a:t>
            </a:r>
          </a:p>
        </p:txBody>
      </p:sp>
      <p:pic>
        <p:nvPicPr>
          <p:cNvPr id="92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31794433-BD55-47B0-8B75-93CF67997C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1403" y="1743839"/>
            <a:ext cx="1630710" cy="523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BFE61C31-F79E-41F0-B3F7-1A9D2C270E14}"/>
              </a:ext>
            </a:extLst>
          </p:cNvPr>
          <p:cNvCxnSpPr>
            <a:cxnSpLocks/>
            <a:stCxn id="54" idx="0"/>
          </p:cNvCxnSpPr>
          <p:nvPr/>
        </p:nvCxnSpPr>
        <p:spPr>
          <a:xfrm flipV="1">
            <a:off x="8028308" y="2210463"/>
            <a:ext cx="924861" cy="88737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AFFDEDE8-610E-4DE2-A6CB-8FE8AB7ACC57}"/>
              </a:ext>
            </a:extLst>
          </p:cNvPr>
          <p:cNvCxnSpPr>
            <a:stCxn id="48" idx="0"/>
          </p:cNvCxnSpPr>
          <p:nvPr/>
        </p:nvCxnSpPr>
        <p:spPr>
          <a:xfrm flipV="1">
            <a:off x="9095893" y="2267060"/>
            <a:ext cx="243255" cy="83077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0CEEA285-26F3-42E7-86A9-A3A00C98B708}"/>
              </a:ext>
            </a:extLst>
          </p:cNvPr>
          <p:cNvCxnSpPr>
            <a:cxnSpLocks/>
            <a:stCxn id="42" idx="0"/>
          </p:cNvCxnSpPr>
          <p:nvPr/>
        </p:nvCxnSpPr>
        <p:spPr>
          <a:xfrm flipH="1" flipV="1">
            <a:off x="9814747" y="2238169"/>
            <a:ext cx="333569" cy="85966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8CFE780F-321B-4202-9C0C-DDCE895069B5}"/>
              </a:ext>
            </a:extLst>
          </p:cNvPr>
          <p:cNvCxnSpPr>
            <a:cxnSpLocks/>
            <a:stCxn id="28" idx="0"/>
          </p:cNvCxnSpPr>
          <p:nvPr/>
        </p:nvCxnSpPr>
        <p:spPr>
          <a:xfrm flipH="1" flipV="1">
            <a:off x="10199004" y="2238169"/>
            <a:ext cx="1016897" cy="85966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>
            <a:extLst>
              <a:ext uri="{FF2B5EF4-FFF2-40B4-BE49-F238E27FC236}">
                <a16:creationId xmlns:a16="http://schemas.microsoft.com/office/drawing/2014/main" id="{FCA06286-18B2-4545-8869-0CCBE58EDE58}"/>
              </a:ext>
            </a:extLst>
          </p:cNvPr>
          <p:cNvSpPr txBox="1"/>
          <p:nvPr/>
        </p:nvSpPr>
        <p:spPr>
          <a:xfrm>
            <a:off x="10452113" y="1815686"/>
            <a:ext cx="1058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Database</a:t>
            </a:r>
          </a:p>
        </p:txBody>
      </p:sp>
    </p:spTree>
    <p:extLst>
      <p:ext uri="{BB962C8B-B14F-4D97-AF65-F5344CB8AC3E}">
        <p14:creationId xmlns:p14="http://schemas.microsoft.com/office/powerpoint/2010/main" val="3174985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556513" cy="4351338"/>
          </a:xfrm>
        </p:spPr>
        <p:txBody>
          <a:bodyPr>
            <a:normAutofit/>
          </a:bodyPr>
          <a:lstStyle/>
          <a:p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Restrict access 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for each module with </a:t>
            </a:r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different connection strings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, so modules can’t use other modules’ data (</a:t>
            </a:r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separate schemas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)</a:t>
            </a:r>
          </a:p>
          <a:p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Separate </a:t>
            </a:r>
            <a:r>
              <a:rPr lang="en-US" sz="2400" b="1" dirty="0" err="1">
                <a:latin typeface="Euclid Circular B" panose="020B0504000000000000" pitchFamily="34" charset="0"/>
                <a:ea typeface="Euclid Circular B" panose="020B0504000000000000" pitchFamily="34" charset="0"/>
              </a:rPr>
              <a:t>DbContext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classes for Entity Framework Core</a:t>
            </a:r>
          </a:p>
          <a:p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Unify EF Core </a:t>
            </a:r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database migrations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Designing the database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Single (shared) database approach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525B246-F654-4BE7-A1F3-C0FC61193104}"/>
              </a:ext>
            </a:extLst>
          </p:cNvPr>
          <p:cNvSpPr/>
          <p:nvPr/>
        </p:nvSpPr>
        <p:spPr>
          <a:xfrm>
            <a:off x="10773355" y="3119657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64CAF25-5864-4CBC-B56A-0BC75A7052F5}"/>
              </a:ext>
            </a:extLst>
          </p:cNvPr>
          <p:cNvSpPr/>
          <p:nvPr/>
        </p:nvSpPr>
        <p:spPr>
          <a:xfrm>
            <a:off x="10848770" y="366940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20B7924-0DDB-4956-B690-DD1FE14446A6}"/>
              </a:ext>
            </a:extLst>
          </p:cNvPr>
          <p:cNvSpPr/>
          <p:nvPr/>
        </p:nvSpPr>
        <p:spPr>
          <a:xfrm>
            <a:off x="10848770" y="384223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21AFA38-88AA-4CE8-A6AF-64B4A3E8F0D2}"/>
              </a:ext>
            </a:extLst>
          </p:cNvPr>
          <p:cNvSpPr/>
          <p:nvPr/>
        </p:nvSpPr>
        <p:spPr>
          <a:xfrm>
            <a:off x="10848770" y="4015059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64BF890-06C7-4595-B9CF-7D0050B26E90}"/>
              </a:ext>
            </a:extLst>
          </p:cNvPr>
          <p:cNvSpPr/>
          <p:nvPr/>
        </p:nvSpPr>
        <p:spPr>
          <a:xfrm>
            <a:off x="10848770" y="418788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B65FEE-494C-4058-A17C-CB077EF0B889}"/>
              </a:ext>
            </a:extLst>
          </p:cNvPr>
          <p:cNvSpPr txBox="1"/>
          <p:nvPr/>
        </p:nvSpPr>
        <p:spPr>
          <a:xfrm>
            <a:off x="10796408" y="3097833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Basket module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217533C-B0CE-4177-9F42-7175C06C3B10}"/>
              </a:ext>
            </a:extLst>
          </p:cNvPr>
          <p:cNvSpPr/>
          <p:nvPr/>
        </p:nvSpPr>
        <p:spPr>
          <a:xfrm>
            <a:off x="7585762" y="4663465"/>
            <a:ext cx="4101993" cy="35625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Monolith Host Application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370E0DE-0B1B-4393-8526-BF0A4E67D521}"/>
              </a:ext>
            </a:extLst>
          </p:cNvPr>
          <p:cNvCxnSpPr>
            <a:cxnSpLocks/>
            <a:endCxn id="49" idx="2"/>
          </p:cNvCxnSpPr>
          <p:nvPr/>
        </p:nvCxnSpPr>
        <p:spPr>
          <a:xfrm flipV="1">
            <a:off x="8042962" y="4404698"/>
            <a:ext cx="0" cy="25876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F0692B6-6D7C-4B09-AA35-937E18B7257A}"/>
              </a:ext>
            </a:extLst>
          </p:cNvPr>
          <p:cNvCxnSpPr>
            <a:cxnSpLocks/>
            <a:endCxn id="43" idx="2"/>
          </p:cNvCxnSpPr>
          <p:nvPr/>
        </p:nvCxnSpPr>
        <p:spPr>
          <a:xfrm flipV="1">
            <a:off x="9110547" y="4404698"/>
            <a:ext cx="0" cy="25876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B07D842-29B3-4E9D-9943-44558E4B252B}"/>
              </a:ext>
            </a:extLst>
          </p:cNvPr>
          <p:cNvCxnSpPr>
            <a:cxnSpLocks/>
            <a:endCxn id="37" idx="2"/>
          </p:cNvCxnSpPr>
          <p:nvPr/>
        </p:nvCxnSpPr>
        <p:spPr>
          <a:xfrm flipV="1">
            <a:off x="10162970" y="4404698"/>
            <a:ext cx="0" cy="25876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4DA68C7-D001-4BF7-A55F-5EB646BC8764}"/>
              </a:ext>
            </a:extLst>
          </p:cNvPr>
          <p:cNvCxnSpPr>
            <a:cxnSpLocks/>
            <a:endCxn id="23" idx="2"/>
          </p:cNvCxnSpPr>
          <p:nvPr/>
        </p:nvCxnSpPr>
        <p:spPr>
          <a:xfrm flipV="1">
            <a:off x="11230555" y="4404698"/>
            <a:ext cx="0" cy="25876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206C1140-1360-46CA-9E84-3AC9EC3D66CB}"/>
              </a:ext>
            </a:extLst>
          </p:cNvPr>
          <p:cNvSpPr/>
          <p:nvPr/>
        </p:nvSpPr>
        <p:spPr>
          <a:xfrm>
            <a:off x="9705770" y="3119657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31CD00B-819B-441F-93C2-C05A6B10A902}"/>
              </a:ext>
            </a:extLst>
          </p:cNvPr>
          <p:cNvSpPr/>
          <p:nvPr/>
        </p:nvSpPr>
        <p:spPr>
          <a:xfrm>
            <a:off x="9781185" y="366940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FFF2DD6-6FB9-495A-AD61-F4BD7E1C0799}"/>
              </a:ext>
            </a:extLst>
          </p:cNvPr>
          <p:cNvSpPr/>
          <p:nvPr/>
        </p:nvSpPr>
        <p:spPr>
          <a:xfrm>
            <a:off x="9781185" y="384223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F7FE8C7-5F7D-4602-9E78-76524F30C702}"/>
              </a:ext>
            </a:extLst>
          </p:cNvPr>
          <p:cNvSpPr/>
          <p:nvPr/>
        </p:nvSpPr>
        <p:spPr>
          <a:xfrm>
            <a:off x="9781185" y="4015059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0F443B6-09EB-4156-B0C2-EB4986D695C3}"/>
              </a:ext>
            </a:extLst>
          </p:cNvPr>
          <p:cNvSpPr/>
          <p:nvPr/>
        </p:nvSpPr>
        <p:spPr>
          <a:xfrm>
            <a:off x="9781185" y="418788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4DEF0F4-0B5B-4D48-ABB9-C9602D6CD7BD}"/>
              </a:ext>
            </a:extLst>
          </p:cNvPr>
          <p:cNvSpPr txBox="1"/>
          <p:nvPr/>
        </p:nvSpPr>
        <p:spPr>
          <a:xfrm>
            <a:off x="9728823" y="3097833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Payment module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88B90E8-AD2D-476B-AEFD-E786455D3CDA}"/>
              </a:ext>
            </a:extLst>
          </p:cNvPr>
          <p:cNvSpPr/>
          <p:nvPr/>
        </p:nvSpPr>
        <p:spPr>
          <a:xfrm>
            <a:off x="8653347" y="3119657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5C6D8B7-F080-4394-8A15-6143B7E10C39}"/>
              </a:ext>
            </a:extLst>
          </p:cNvPr>
          <p:cNvSpPr/>
          <p:nvPr/>
        </p:nvSpPr>
        <p:spPr>
          <a:xfrm>
            <a:off x="8728762" y="366940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46DD7E8-8BAE-463D-A665-72B68B20744C}"/>
              </a:ext>
            </a:extLst>
          </p:cNvPr>
          <p:cNvSpPr/>
          <p:nvPr/>
        </p:nvSpPr>
        <p:spPr>
          <a:xfrm>
            <a:off x="8728762" y="384223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04AD056-F255-4196-A79B-6F128B2159FE}"/>
              </a:ext>
            </a:extLst>
          </p:cNvPr>
          <p:cNvSpPr/>
          <p:nvPr/>
        </p:nvSpPr>
        <p:spPr>
          <a:xfrm>
            <a:off x="8728762" y="4015059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E3F40E08-3341-4F26-B0F7-ADBCDE39BEEE}"/>
              </a:ext>
            </a:extLst>
          </p:cNvPr>
          <p:cNvSpPr/>
          <p:nvPr/>
        </p:nvSpPr>
        <p:spPr>
          <a:xfrm>
            <a:off x="8728762" y="418788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889F89F-4516-4BBF-9F49-AD637DA5D849}"/>
              </a:ext>
            </a:extLst>
          </p:cNvPr>
          <p:cNvSpPr txBox="1"/>
          <p:nvPr/>
        </p:nvSpPr>
        <p:spPr>
          <a:xfrm>
            <a:off x="8676400" y="3097833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Order module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1AF6E2F-4AAD-440D-AC62-B0D971270018}"/>
              </a:ext>
            </a:extLst>
          </p:cNvPr>
          <p:cNvSpPr/>
          <p:nvPr/>
        </p:nvSpPr>
        <p:spPr>
          <a:xfrm>
            <a:off x="7585762" y="3119657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7D6D7689-BD19-42BB-B7D6-CFA1FA4C7734}"/>
              </a:ext>
            </a:extLst>
          </p:cNvPr>
          <p:cNvSpPr/>
          <p:nvPr/>
        </p:nvSpPr>
        <p:spPr>
          <a:xfrm>
            <a:off x="7661177" y="366940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48AC947E-9192-47CC-BC7B-11B5E5FDCE80}"/>
              </a:ext>
            </a:extLst>
          </p:cNvPr>
          <p:cNvSpPr/>
          <p:nvPr/>
        </p:nvSpPr>
        <p:spPr>
          <a:xfrm>
            <a:off x="7661177" y="384223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A65E3F03-4F4C-4877-8542-4286A2238E87}"/>
              </a:ext>
            </a:extLst>
          </p:cNvPr>
          <p:cNvSpPr/>
          <p:nvPr/>
        </p:nvSpPr>
        <p:spPr>
          <a:xfrm>
            <a:off x="7661177" y="4015059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644EDF99-9488-4ED1-899B-01BFC22D1980}"/>
              </a:ext>
            </a:extLst>
          </p:cNvPr>
          <p:cNvSpPr/>
          <p:nvPr/>
        </p:nvSpPr>
        <p:spPr>
          <a:xfrm>
            <a:off x="7661177" y="418788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6B10FD5-134A-455A-9B12-2BF95E10768E}"/>
              </a:ext>
            </a:extLst>
          </p:cNvPr>
          <p:cNvSpPr txBox="1"/>
          <p:nvPr/>
        </p:nvSpPr>
        <p:spPr>
          <a:xfrm>
            <a:off x="7608815" y="3097833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Customer</a:t>
            </a:r>
            <a:r>
              <a:rPr lang="en-US" sz="1400" dirty="0">
                <a:solidFill>
                  <a:schemeClr val="bg1"/>
                </a:solidFill>
              </a:rPr>
              <a:t> module</a:t>
            </a:r>
          </a:p>
        </p:txBody>
      </p:sp>
      <p:pic>
        <p:nvPicPr>
          <p:cNvPr id="92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31794433-BD55-47B0-8B75-93CF67997C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1403" y="1743839"/>
            <a:ext cx="1630710" cy="523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BFE61C31-F79E-41F0-B3F7-1A9D2C270E14}"/>
              </a:ext>
            </a:extLst>
          </p:cNvPr>
          <p:cNvCxnSpPr>
            <a:cxnSpLocks/>
            <a:stCxn id="54" idx="0"/>
          </p:cNvCxnSpPr>
          <p:nvPr/>
        </p:nvCxnSpPr>
        <p:spPr>
          <a:xfrm flipV="1">
            <a:off x="8028308" y="2210463"/>
            <a:ext cx="924861" cy="88737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AFFDEDE8-610E-4DE2-A6CB-8FE8AB7ACC57}"/>
              </a:ext>
            </a:extLst>
          </p:cNvPr>
          <p:cNvCxnSpPr>
            <a:stCxn id="48" idx="0"/>
          </p:cNvCxnSpPr>
          <p:nvPr/>
        </p:nvCxnSpPr>
        <p:spPr>
          <a:xfrm flipV="1">
            <a:off x="9095893" y="2267060"/>
            <a:ext cx="243255" cy="83077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0CEEA285-26F3-42E7-86A9-A3A00C98B708}"/>
              </a:ext>
            </a:extLst>
          </p:cNvPr>
          <p:cNvCxnSpPr>
            <a:cxnSpLocks/>
            <a:stCxn id="42" idx="0"/>
          </p:cNvCxnSpPr>
          <p:nvPr/>
        </p:nvCxnSpPr>
        <p:spPr>
          <a:xfrm flipH="1" flipV="1">
            <a:off x="9814747" y="2238169"/>
            <a:ext cx="333569" cy="85966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8CFE780F-321B-4202-9C0C-DDCE895069B5}"/>
              </a:ext>
            </a:extLst>
          </p:cNvPr>
          <p:cNvCxnSpPr>
            <a:cxnSpLocks/>
            <a:stCxn id="28" idx="0"/>
          </p:cNvCxnSpPr>
          <p:nvPr/>
        </p:nvCxnSpPr>
        <p:spPr>
          <a:xfrm flipH="1" flipV="1">
            <a:off x="10199004" y="2238169"/>
            <a:ext cx="1016897" cy="85966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>
            <a:extLst>
              <a:ext uri="{FF2B5EF4-FFF2-40B4-BE49-F238E27FC236}">
                <a16:creationId xmlns:a16="http://schemas.microsoft.com/office/drawing/2014/main" id="{FCA06286-18B2-4545-8869-0CCBE58EDE58}"/>
              </a:ext>
            </a:extLst>
          </p:cNvPr>
          <p:cNvSpPr txBox="1"/>
          <p:nvPr/>
        </p:nvSpPr>
        <p:spPr>
          <a:xfrm>
            <a:off x="10452113" y="1815686"/>
            <a:ext cx="1058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Database</a:t>
            </a:r>
          </a:p>
        </p:txBody>
      </p:sp>
    </p:spTree>
    <p:extLst>
      <p:ext uri="{BB962C8B-B14F-4D97-AF65-F5344CB8AC3E}">
        <p14:creationId xmlns:p14="http://schemas.microsoft.com/office/powerpoint/2010/main" val="4252333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556513" cy="4351338"/>
          </a:xfrm>
        </p:spPr>
        <p:txBody>
          <a:bodyPr>
            <a:normAutofit/>
          </a:bodyPr>
          <a:lstStyle/>
          <a:p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- 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Harder to develop, test, deploy and maintain</a:t>
            </a:r>
          </a:p>
          <a:p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+ 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Every module may use the best database technology for its purpose</a:t>
            </a:r>
          </a:p>
          <a:p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+ 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You don’t care about the data isolation between modules</a:t>
            </a:r>
          </a:p>
          <a:p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HYBRID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: Separate database whenever you need a different database technology for a module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Designing the database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Separate (multiple) database approach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525B246-F654-4BE7-A1F3-C0FC61193104}"/>
              </a:ext>
            </a:extLst>
          </p:cNvPr>
          <p:cNvSpPr/>
          <p:nvPr/>
        </p:nvSpPr>
        <p:spPr>
          <a:xfrm>
            <a:off x="10773355" y="3119657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64CAF25-5864-4CBC-B56A-0BC75A7052F5}"/>
              </a:ext>
            </a:extLst>
          </p:cNvPr>
          <p:cNvSpPr/>
          <p:nvPr/>
        </p:nvSpPr>
        <p:spPr>
          <a:xfrm>
            <a:off x="10848770" y="366940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20B7924-0DDB-4956-B690-DD1FE14446A6}"/>
              </a:ext>
            </a:extLst>
          </p:cNvPr>
          <p:cNvSpPr/>
          <p:nvPr/>
        </p:nvSpPr>
        <p:spPr>
          <a:xfrm>
            <a:off x="10848770" y="384223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21AFA38-88AA-4CE8-A6AF-64B4A3E8F0D2}"/>
              </a:ext>
            </a:extLst>
          </p:cNvPr>
          <p:cNvSpPr/>
          <p:nvPr/>
        </p:nvSpPr>
        <p:spPr>
          <a:xfrm>
            <a:off x="10848770" y="4015059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64BF890-06C7-4595-B9CF-7D0050B26E90}"/>
              </a:ext>
            </a:extLst>
          </p:cNvPr>
          <p:cNvSpPr/>
          <p:nvPr/>
        </p:nvSpPr>
        <p:spPr>
          <a:xfrm>
            <a:off x="10848770" y="418788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B65FEE-494C-4058-A17C-CB077EF0B889}"/>
              </a:ext>
            </a:extLst>
          </p:cNvPr>
          <p:cNvSpPr txBox="1"/>
          <p:nvPr/>
        </p:nvSpPr>
        <p:spPr>
          <a:xfrm>
            <a:off x="10796408" y="3097833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Basket module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217533C-B0CE-4177-9F42-7175C06C3B10}"/>
              </a:ext>
            </a:extLst>
          </p:cNvPr>
          <p:cNvSpPr/>
          <p:nvPr/>
        </p:nvSpPr>
        <p:spPr>
          <a:xfrm>
            <a:off x="7585762" y="4663465"/>
            <a:ext cx="4101993" cy="35625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Monolith Host Application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370E0DE-0B1B-4393-8526-BF0A4E67D521}"/>
              </a:ext>
            </a:extLst>
          </p:cNvPr>
          <p:cNvCxnSpPr>
            <a:cxnSpLocks/>
            <a:endCxn id="49" idx="2"/>
          </p:cNvCxnSpPr>
          <p:nvPr/>
        </p:nvCxnSpPr>
        <p:spPr>
          <a:xfrm flipV="1">
            <a:off x="8042962" y="4404698"/>
            <a:ext cx="0" cy="25876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F0692B6-6D7C-4B09-AA35-937E18B7257A}"/>
              </a:ext>
            </a:extLst>
          </p:cNvPr>
          <p:cNvCxnSpPr>
            <a:cxnSpLocks/>
            <a:endCxn id="43" idx="2"/>
          </p:cNvCxnSpPr>
          <p:nvPr/>
        </p:nvCxnSpPr>
        <p:spPr>
          <a:xfrm flipV="1">
            <a:off x="9110547" y="4404698"/>
            <a:ext cx="0" cy="25876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B07D842-29B3-4E9D-9943-44558E4B252B}"/>
              </a:ext>
            </a:extLst>
          </p:cNvPr>
          <p:cNvCxnSpPr>
            <a:cxnSpLocks/>
            <a:endCxn id="37" idx="2"/>
          </p:cNvCxnSpPr>
          <p:nvPr/>
        </p:nvCxnSpPr>
        <p:spPr>
          <a:xfrm flipV="1">
            <a:off x="10162970" y="4404698"/>
            <a:ext cx="0" cy="25876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4DA68C7-D001-4BF7-A55F-5EB646BC8764}"/>
              </a:ext>
            </a:extLst>
          </p:cNvPr>
          <p:cNvCxnSpPr>
            <a:cxnSpLocks/>
            <a:endCxn id="23" idx="2"/>
          </p:cNvCxnSpPr>
          <p:nvPr/>
        </p:nvCxnSpPr>
        <p:spPr>
          <a:xfrm flipV="1">
            <a:off x="11230555" y="4404698"/>
            <a:ext cx="0" cy="25876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206C1140-1360-46CA-9E84-3AC9EC3D66CB}"/>
              </a:ext>
            </a:extLst>
          </p:cNvPr>
          <p:cNvSpPr/>
          <p:nvPr/>
        </p:nvSpPr>
        <p:spPr>
          <a:xfrm>
            <a:off x="9705770" y="3119657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31CD00B-819B-441F-93C2-C05A6B10A902}"/>
              </a:ext>
            </a:extLst>
          </p:cNvPr>
          <p:cNvSpPr/>
          <p:nvPr/>
        </p:nvSpPr>
        <p:spPr>
          <a:xfrm>
            <a:off x="9781185" y="366940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FFF2DD6-6FB9-495A-AD61-F4BD7E1C0799}"/>
              </a:ext>
            </a:extLst>
          </p:cNvPr>
          <p:cNvSpPr/>
          <p:nvPr/>
        </p:nvSpPr>
        <p:spPr>
          <a:xfrm>
            <a:off x="9781185" y="384223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F7FE8C7-5F7D-4602-9E78-76524F30C702}"/>
              </a:ext>
            </a:extLst>
          </p:cNvPr>
          <p:cNvSpPr/>
          <p:nvPr/>
        </p:nvSpPr>
        <p:spPr>
          <a:xfrm>
            <a:off x="9781185" y="4015059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0F443B6-09EB-4156-B0C2-EB4986D695C3}"/>
              </a:ext>
            </a:extLst>
          </p:cNvPr>
          <p:cNvSpPr/>
          <p:nvPr/>
        </p:nvSpPr>
        <p:spPr>
          <a:xfrm>
            <a:off x="9781185" y="418788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4DEF0F4-0B5B-4D48-ABB9-C9602D6CD7BD}"/>
              </a:ext>
            </a:extLst>
          </p:cNvPr>
          <p:cNvSpPr txBox="1"/>
          <p:nvPr/>
        </p:nvSpPr>
        <p:spPr>
          <a:xfrm>
            <a:off x="9728823" y="3097833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Payment module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88B90E8-AD2D-476B-AEFD-E786455D3CDA}"/>
              </a:ext>
            </a:extLst>
          </p:cNvPr>
          <p:cNvSpPr/>
          <p:nvPr/>
        </p:nvSpPr>
        <p:spPr>
          <a:xfrm>
            <a:off x="8653347" y="3119657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5C6D8B7-F080-4394-8A15-6143B7E10C39}"/>
              </a:ext>
            </a:extLst>
          </p:cNvPr>
          <p:cNvSpPr/>
          <p:nvPr/>
        </p:nvSpPr>
        <p:spPr>
          <a:xfrm>
            <a:off x="8728762" y="366940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46DD7E8-8BAE-463D-A665-72B68B20744C}"/>
              </a:ext>
            </a:extLst>
          </p:cNvPr>
          <p:cNvSpPr/>
          <p:nvPr/>
        </p:nvSpPr>
        <p:spPr>
          <a:xfrm>
            <a:off x="8728762" y="384223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04AD056-F255-4196-A79B-6F128B2159FE}"/>
              </a:ext>
            </a:extLst>
          </p:cNvPr>
          <p:cNvSpPr/>
          <p:nvPr/>
        </p:nvSpPr>
        <p:spPr>
          <a:xfrm>
            <a:off x="8728762" y="4015059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E3F40E08-3341-4F26-B0F7-ADBCDE39BEEE}"/>
              </a:ext>
            </a:extLst>
          </p:cNvPr>
          <p:cNvSpPr/>
          <p:nvPr/>
        </p:nvSpPr>
        <p:spPr>
          <a:xfrm>
            <a:off x="8728762" y="418788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889F89F-4516-4BBF-9F49-AD637DA5D849}"/>
              </a:ext>
            </a:extLst>
          </p:cNvPr>
          <p:cNvSpPr txBox="1"/>
          <p:nvPr/>
        </p:nvSpPr>
        <p:spPr>
          <a:xfrm>
            <a:off x="8676400" y="3097833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Order module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1AF6E2F-4AAD-440D-AC62-B0D971270018}"/>
              </a:ext>
            </a:extLst>
          </p:cNvPr>
          <p:cNvSpPr/>
          <p:nvPr/>
        </p:nvSpPr>
        <p:spPr>
          <a:xfrm>
            <a:off x="7585762" y="3119657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7D6D7689-BD19-42BB-B7D6-CFA1FA4C7734}"/>
              </a:ext>
            </a:extLst>
          </p:cNvPr>
          <p:cNvSpPr/>
          <p:nvPr/>
        </p:nvSpPr>
        <p:spPr>
          <a:xfrm>
            <a:off x="7661177" y="366940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48AC947E-9192-47CC-BC7B-11B5E5FDCE80}"/>
              </a:ext>
            </a:extLst>
          </p:cNvPr>
          <p:cNvSpPr/>
          <p:nvPr/>
        </p:nvSpPr>
        <p:spPr>
          <a:xfrm>
            <a:off x="7661177" y="384223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A65E3F03-4F4C-4877-8542-4286A2238E87}"/>
              </a:ext>
            </a:extLst>
          </p:cNvPr>
          <p:cNvSpPr/>
          <p:nvPr/>
        </p:nvSpPr>
        <p:spPr>
          <a:xfrm>
            <a:off x="7661177" y="4015059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644EDF99-9488-4ED1-899B-01BFC22D1980}"/>
              </a:ext>
            </a:extLst>
          </p:cNvPr>
          <p:cNvSpPr/>
          <p:nvPr/>
        </p:nvSpPr>
        <p:spPr>
          <a:xfrm>
            <a:off x="7661177" y="418788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6B10FD5-134A-455A-9B12-2BF95E10768E}"/>
              </a:ext>
            </a:extLst>
          </p:cNvPr>
          <p:cNvSpPr txBox="1"/>
          <p:nvPr/>
        </p:nvSpPr>
        <p:spPr>
          <a:xfrm>
            <a:off x="7608815" y="3097833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Customer</a:t>
            </a:r>
            <a:r>
              <a:rPr lang="en-US" sz="1400" dirty="0">
                <a:solidFill>
                  <a:schemeClr val="bg1"/>
                </a:solidFill>
              </a:rPr>
              <a:t> module</a:t>
            </a:r>
          </a:p>
        </p:txBody>
      </p:sp>
      <p:pic>
        <p:nvPicPr>
          <p:cNvPr id="92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31794433-BD55-47B0-8B75-93CF67997C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071" y="2135127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BFE61C31-F79E-41F0-B3F7-1A9D2C270E14}"/>
              </a:ext>
            </a:extLst>
          </p:cNvPr>
          <p:cNvCxnSpPr>
            <a:cxnSpLocks/>
            <a:stCxn id="54" idx="0"/>
            <a:endCxn id="92" idx="2"/>
          </p:cNvCxnSpPr>
          <p:nvPr/>
        </p:nvCxnSpPr>
        <p:spPr>
          <a:xfrm flipH="1" flipV="1">
            <a:off x="8021635" y="2576562"/>
            <a:ext cx="6673" cy="52127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D962583B-3B04-41CB-9EE3-3F6AC7CFC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1892" y="2133293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9E75F361-B9D3-4A60-B3E0-C78EF777C9B1}"/>
              </a:ext>
            </a:extLst>
          </p:cNvPr>
          <p:cNvCxnSpPr>
            <a:cxnSpLocks/>
            <a:stCxn id="48" idx="0"/>
            <a:endCxn id="55" idx="2"/>
          </p:cNvCxnSpPr>
          <p:nvPr/>
        </p:nvCxnSpPr>
        <p:spPr>
          <a:xfrm flipH="1" flipV="1">
            <a:off x="9087456" y="2574728"/>
            <a:ext cx="8437" cy="5231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11C3359B-7F0A-433A-949D-E5CCA59B19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4979" y="2144587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D6372B19-0DA1-4033-8296-7AAF484222C5}"/>
              </a:ext>
            </a:extLst>
          </p:cNvPr>
          <p:cNvCxnSpPr>
            <a:cxnSpLocks/>
            <a:endCxn id="57" idx="2"/>
          </p:cNvCxnSpPr>
          <p:nvPr/>
        </p:nvCxnSpPr>
        <p:spPr>
          <a:xfrm flipH="1" flipV="1">
            <a:off x="10140543" y="2586022"/>
            <a:ext cx="8437" cy="5231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C030C45A-3083-471C-BBF3-64838B7581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2564" y="2153534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89F84EC3-3B8D-4B21-B3E1-2CDE3DD028D3}"/>
              </a:ext>
            </a:extLst>
          </p:cNvPr>
          <p:cNvCxnSpPr>
            <a:cxnSpLocks/>
            <a:endCxn id="59" idx="2"/>
          </p:cNvCxnSpPr>
          <p:nvPr/>
        </p:nvCxnSpPr>
        <p:spPr>
          <a:xfrm flipH="1" flipV="1">
            <a:off x="11208128" y="2594969"/>
            <a:ext cx="8437" cy="5231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9383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About me: Halil İbrahim Kalkan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023360"/>
            <a:ext cx="6229350" cy="2033485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halilibrahimkalkan.com</a:t>
            </a:r>
          </a:p>
          <a:p>
            <a:pPr marL="0" indent="0">
              <a:buNone/>
            </a:pP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GitHub: hikalkan</a:t>
            </a:r>
          </a:p>
          <a:p>
            <a:pPr marL="0" indent="0">
              <a:buNone/>
            </a:pP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Twitter: </a:t>
            </a:r>
            <a:r>
              <a:rPr lang="en-US" dirty="0" err="1">
                <a:latin typeface="Euclid Circular B" panose="020B0504000000000000" pitchFamily="34" charset="0"/>
                <a:ea typeface="Euclid Circular B" panose="020B0504000000000000" pitchFamily="34" charset="0"/>
              </a:rPr>
              <a:t>hibrahimkalkan</a:t>
            </a:r>
            <a:endParaRPr lang="en-US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3EB1866-F71A-4399-8320-45A029DBDD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359719"/>
            <a:ext cx="6229350" cy="25717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2CF78EC-3C05-4CB1-9668-37AE65646B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5772" y="1359719"/>
            <a:ext cx="4525160" cy="4602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8293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C7016DD3-18BE-4C58-B00E-2170321E2F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Designing the database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Module specific </a:t>
            </a:r>
            <a:r>
              <a:rPr lang="en-US" sz="3200" b="1" i="1" dirty="0" err="1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DbContext</a:t>
            </a: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 classes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graphicFrame>
        <p:nvGraphicFramePr>
          <p:cNvPr id="13" name="Object 12">
            <a:extLst>
              <a:ext uri="{FF2B5EF4-FFF2-40B4-BE49-F238E27FC236}">
                <a16:creationId xmlns:a16="http://schemas.microsoft.com/office/drawing/2014/main" id="{CCCB8943-75A6-4EC0-A721-2BEA9F4068E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96063435"/>
              </p:ext>
            </p:extLst>
          </p:nvPr>
        </p:nvGraphicFramePr>
        <p:xfrm>
          <a:off x="838200" y="1690688"/>
          <a:ext cx="8801100" cy="293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5" name="Bitmap Image" r:id="rId4" imgW="8801280" imgH="2933640" progId="Paint.Picture">
                  <p:embed/>
                </p:oleObj>
              </mc:Choice>
              <mc:Fallback>
                <p:oleObj name="Bitmap Image" r:id="rId4" imgW="8801280" imgH="293364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38200" y="1690688"/>
                        <a:ext cx="8801100" cy="293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2643732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Designing the database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Unified </a:t>
            </a:r>
            <a:r>
              <a:rPr lang="en-US" sz="3200" b="1" i="1" dirty="0" err="1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DbContext</a:t>
            </a: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 for database migrations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graphicFrame>
        <p:nvGraphicFramePr>
          <p:cNvPr id="14" name="Object 13">
            <a:extLst>
              <a:ext uri="{FF2B5EF4-FFF2-40B4-BE49-F238E27FC236}">
                <a16:creationId xmlns:a16="http://schemas.microsoft.com/office/drawing/2014/main" id="{5282F496-B9C9-42A7-B49C-CA768B55173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92787159"/>
              </p:ext>
            </p:extLst>
          </p:nvPr>
        </p:nvGraphicFramePr>
        <p:xfrm>
          <a:off x="838200" y="1690688"/>
          <a:ext cx="8743950" cy="3752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9" name="Bitmap Image" r:id="rId4" imgW="8744040" imgH="3753000" progId="Paint.Picture">
                  <p:embed/>
                </p:oleObj>
              </mc:Choice>
              <mc:Fallback>
                <p:oleObj name="Bitmap Image" r:id="rId4" imgW="8744040" imgH="375300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38200" y="1690688"/>
                        <a:ext cx="8743950" cy="3752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5797213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Designing the database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 err="1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Database</a:t>
            </a: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 connection string management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491E7B-9FE1-4D2D-A95B-145180A9A0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10956897" cy="8529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87F2816-9819-42AE-88BE-098809178B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199" y="2921166"/>
            <a:ext cx="10956898" cy="101566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C46CFB5-074E-46FC-BB75-11B7949350E7}"/>
              </a:ext>
            </a:extLst>
          </p:cNvPr>
          <p:cNvSpPr txBox="1"/>
          <p:nvPr/>
        </p:nvSpPr>
        <p:spPr>
          <a:xfrm>
            <a:off x="838199" y="4314379"/>
            <a:ext cx="1095689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/>
              <a:t>TODO</a:t>
            </a:r>
            <a:r>
              <a:rPr lang="en-US" sz="2400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DbContext</a:t>
            </a:r>
            <a:r>
              <a:rPr lang="en-US" sz="2400" dirty="0"/>
              <a:t> selection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Connection string selection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Managing database connections and transactions</a:t>
            </a:r>
          </a:p>
        </p:txBody>
      </p:sp>
    </p:spTree>
    <p:extLst>
      <p:ext uri="{BB962C8B-B14F-4D97-AF65-F5344CB8AC3E}">
        <p14:creationId xmlns:p14="http://schemas.microsoft.com/office/powerpoint/2010/main" val="4083156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Do not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access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to other modules’ database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Do not perform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JOIN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queries across different modules</a:t>
            </a:r>
          </a:p>
          <a:p>
            <a:r>
              <a:rPr lang="en-US" dirty="0" err="1">
                <a:latin typeface="Euclid Circular B" panose="020B0504000000000000" pitchFamily="34" charset="0"/>
                <a:ea typeface="Euclid Circular B" panose="020B0504000000000000" pitchFamily="34" charset="0"/>
              </a:rPr>
              <a:t>Denormalize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/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duplicate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data when needed</a:t>
            </a:r>
          </a:p>
          <a:p>
            <a:pPr lvl="1"/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Asynchronously update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the duplicated data if necessary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Create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reporting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module(s) with its own tables/databases – feed them using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distributed events</a:t>
            </a:r>
          </a:p>
          <a:p>
            <a:pPr lvl="1"/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ABP provides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auto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distributed events for all entities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4A9C90D-623F-4101-834C-03CB7F2055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Designing the database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Common principles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2289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5DFBE-19DA-408D-84E6-F4043FC30B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8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Integrating the modules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5612B9-B745-46CB-8A20-997CA82E05E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0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DESIGNING A MODULAR MONOLITH</a:t>
            </a:r>
            <a:endParaRPr lang="en-US" sz="2000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82047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 module should not touch other module’s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internal APIs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and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database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Should talk with public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integration APIs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(</a:t>
            </a:r>
            <a:r>
              <a:rPr lang="en-US" i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synchronous communication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) and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distributed events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(a</a:t>
            </a:r>
            <a:r>
              <a:rPr lang="en-US" i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synchronous communication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)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Integrating the modules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Common principles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018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B23CEE5C-B88D-4DD6-B958-766C563DC560}"/>
              </a:ext>
            </a:extLst>
          </p:cNvPr>
          <p:cNvSpPr/>
          <p:nvPr/>
        </p:nvSpPr>
        <p:spPr>
          <a:xfrm>
            <a:off x="8031222" y="3016163"/>
            <a:ext cx="3801396" cy="180093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dirty="0"/>
              <a:t>Monolith Host (single process)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020506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Create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integration services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(internal application services)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Best for;</a:t>
            </a:r>
          </a:p>
          <a:p>
            <a:pPr lvl="1"/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Read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(query) operations</a:t>
            </a:r>
          </a:p>
          <a:p>
            <a:pPr lvl="1"/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Repeatable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(idempotent) write (update/delete) operations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Don’t assume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database transaction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for inter-module operations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Use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caching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for read operations</a:t>
            </a:r>
            <a:b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(especially for critical performance paths)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Use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data duplication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(and synchronization) to perform local database table JOINs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Integrating the modules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Synchronous communication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DC6FC6F-6E15-46C4-BFC4-293EF5854F3A}"/>
              </a:ext>
            </a:extLst>
          </p:cNvPr>
          <p:cNvSpPr/>
          <p:nvPr/>
        </p:nvSpPr>
        <p:spPr>
          <a:xfrm>
            <a:off x="8155529" y="3119657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84B3838-C4E8-4E29-BA82-7869BE6BC63F}"/>
              </a:ext>
            </a:extLst>
          </p:cNvPr>
          <p:cNvSpPr/>
          <p:nvPr/>
        </p:nvSpPr>
        <p:spPr>
          <a:xfrm>
            <a:off x="8230944" y="366940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EBF4DAE-592B-47C7-8540-3050E0287E46}"/>
              </a:ext>
            </a:extLst>
          </p:cNvPr>
          <p:cNvSpPr/>
          <p:nvPr/>
        </p:nvSpPr>
        <p:spPr>
          <a:xfrm>
            <a:off x="8230944" y="384223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883E803-270A-45B6-A504-2D48785466EC}"/>
              </a:ext>
            </a:extLst>
          </p:cNvPr>
          <p:cNvSpPr/>
          <p:nvPr/>
        </p:nvSpPr>
        <p:spPr>
          <a:xfrm>
            <a:off x="8230944" y="4015059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E719C63-F26F-414C-B32E-29C73EF98FC3}"/>
              </a:ext>
            </a:extLst>
          </p:cNvPr>
          <p:cNvSpPr/>
          <p:nvPr/>
        </p:nvSpPr>
        <p:spPr>
          <a:xfrm>
            <a:off x="8230944" y="418788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07D379-3FE9-44F1-8E50-FAFF0EF6BDD9}"/>
              </a:ext>
            </a:extLst>
          </p:cNvPr>
          <p:cNvSpPr txBox="1"/>
          <p:nvPr/>
        </p:nvSpPr>
        <p:spPr>
          <a:xfrm>
            <a:off x="8178582" y="3097833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Order module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E2752EB-8C5D-408F-9152-9385DE7E56C6}"/>
              </a:ext>
            </a:extLst>
          </p:cNvPr>
          <p:cNvSpPr/>
          <p:nvPr/>
        </p:nvSpPr>
        <p:spPr>
          <a:xfrm>
            <a:off x="10806501" y="3119657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0887F67-DBDB-41F4-A23D-54E2FBFC429C}"/>
              </a:ext>
            </a:extLst>
          </p:cNvPr>
          <p:cNvSpPr/>
          <p:nvPr/>
        </p:nvSpPr>
        <p:spPr>
          <a:xfrm>
            <a:off x="10881916" y="366940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90DE6-E8F4-451D-BCD9-296CC55D035A}"/>
              </a:ext>
            </a:extLst>
          </p:cNvPr>
          <p:cNvSpPr/>
          <p:nvPr/>
        </p:nvSpPr>
        <p:spPr>
          <a:xfrm>
            <a:off x="10881916" y="384223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111CB25-7FB0-48AB-9AF4-2E47080F378E}"/>
              </a:ext>
            </a:extLst>
          </p:cNvPr>
          <p:cNvSpPr/>
          <p:nvPr/>
        </p:nvSpPr>
        <p:spPr>
          <a:xfrm>
            <a:off x="10881916" y="4015059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1E8C99B-3707-40DC-8EC9-C11EF98FF668}"/>
              </a:ext>
            </a:extLst>
          </p:cNvPr>
          <p:cNvSpPr/>
          <p:nvPr/>
        </p:nvSpPr>
        <p:spPr>
          <a:xfrm>
            <a:off x="10881916" y="418788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8605E0F-1ACC-42FB-9548-B758F375CEBF}"/>
              </a:ext>
            </a:extLst>
          </p:cNvPr>
          <p:cNvSpPr txBox="1"/>
          <p:nvPr/>
        </p:nvSpPr>
        <p:spPr>
          <a:xfrm>
            <a:off x="10829554" y="3097833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Customer</a:t>
            </a:r>
            <a:r>
              <a:rPr lang="en-US" sz="1400" dirty="0">
                <a:solidFill>
                  <a:schemeClr val="bg1"/>
                </a:solidFill>
              </a:rPr>
              <a:t> module</a:t>
            </a:r>
          </a:p>
        </p:txBody>
      </p:sp>
      <p:pic>
        <p:nvPicPr>
          <p:cNvPr id="17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BF3CCE3E-7DEF-4CA5-B481-53BBF1D0E6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6810" y="2135127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3AE99DB-2E32-481A-BA60-AEA55FCC85CC}"/>
              </a:ext>
            </a:extLst>
          </p:cNvPr>
          <p:cNvCxnSpPr>
            <a:cxnSpLocks/>
            <a:stCxn id="16" idx="0"/>
            <a:endCxn id="17" idx="2"/>
          </p:cNvCxnSpPr>
          <p:nvPr/>
        </p:nvCxnSpPr>
        <p:spPr>
          <a:xfrm flipH="1" flipV="1">
            <a:off x="11242374" y="2576562"/>
            <a:ext cx="6673" cy="52127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3D6E7FDD-135D-4BE1-BE53-893121610C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4074" y="2133293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E99C797-BC93-4428-A650-1BB2C9EC2E7B}"/>
              </a:ext>
            </a:extLst>
          </p:cNvPr>
          <p:cNvCxnSpPr>
            <a:cxnSpLocks/>
            <a:stCxn id="10" idx="0"/>
            <a:endCxn id="19" idx="2"/>
          </p:cNvCxnSpPr>
          <p:nvPr/>
        </p:nvCxnSpPr>
        <p:spPr>
          <a:xfrm flipH="1" flipV="1">
            <a:off x="8589638" y="2574728"/>
            <a:ext cx="8437" cy="5231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EC54710-B428-4F98-A288-E309E9EE1230}"/>
              </a:ext>
            </a:extLst>
          </p:cNvPr>
          <p:cNvCxnSpPr>
            <a:stCxn id="4" idx="3"/>
            <a:endCxn id="11" idx="1"/>
          </p:cNvCxnSpPr>
          <p:nvPr/>
        </p:nvCxnSpPr>
        <p:spPr>
          <a:xfrm>
            <a:off x="9069929" y="3762178"/>
            <a:ext cx="1736572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645F93D9-1E24-44B7-B232-FA1BBDAD869A}"/>
              </a:ext>
            </a:extLst>
          </p:cNvPr>
          <p:cNvSpPr txBox="1"/>
          <p:nvPr/>
        </p:nvSpPr>
        <p:spPr>
          <a:xfrm>
            <a:off x="9175437" y="3411839"/>
            <a:ext cx="15311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Query customer</a:t>
            </a:r>
          </a:p>
        </p:txBody>
      </p:sp>
    </p:spTree>
    <p:extLst>
      <p:ext uri="{BB962C8B-B14F-4D97-AF65-F5344CB8AC3E}">
        <p14:creationId xmlns:p14="http://schemas.microsoft.com/office/powerpoint/2010/main" val="51650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57601"/>
            <a:ext cx="10866120" cy="2519362"/>
          </a:xfrm>
        </p:spPr>
        <p:txBody>
          <a:bodyPr>
            <a:normAutofit lnSpcReduction="10000"/>
          </a:bodyPr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Reference to </a:t>
            </a:r>
            <a:r>
              <a:rPr lang="en-US" b="1" i="1" dirty="0" err="1">
                <a:latin typeface="Euclid Circular B" panose="020B0504000000000000" pitchFamily="34" charset="0"/>
                <a:ea typeface="Euclid Circular B" panose="020B0504000000000000" pitchFamily="34" charset="0"/>
              </a:rPr>
              <a:t>Customers.Application.Contracts</a:t>
            </a:r>
            <a:r>
              <a:rPr lang="en-US" b="1" i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(or 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Customers.Integration.Contracts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)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project</a:t>
            </a:r>
          </a:p>
          <a:p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Monolith hosting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application brings the implementations together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Microservice hosting application uses the </a:t>
            </a:r>
            <a:r>
              <a:rPr lang="en-US" b="1" i="1" dirty="0" err="1">
                <a:latin typeface="Euclid Circular B" panose="020B0504000000000000" pitchFamily="34" charset="0"/>
                <a:ea typeface="Euclid Circular B" panose="020B0504000000000000" pitchFamily="34" charset="0"/>
              </a:rPr>
              <a:t>Customers.HttpApi.Client</a:t>
            </a:r>
            <a:r>
              <a:rPr lang="en-US" b="1" i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project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Integrating the modules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Synchronous communication: project dependencies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0B8700-B6CB-4943-8B03-60BDC67A9F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7045" y="1690688"/>
            <a:ext cx="3067050" cy="1676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CB961A2-9429-4D86-80BE-D8B5F21732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690688"/>
            <a:ext cx="3000375" cy="167640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CDD5758-E8CF-42BC-9778-13D69980C050}"/>
              </a:ext>
            </a:extLst>
          </p:cNvPr>
          <p:cNvCxnSpPr>
            <a:cxnSpLocks/>
          </p:cNvCxnSpPr>
          <p:nvPr/>
        </p:nvCxnSpPr>
        <p:spPr>
          <a:xfrm>
            <a:off x="3270305" y="2162755"/>
            <a:ext cx="2067340" cy="15902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6B11EAF-E153-4086-A93F-28C3A77B2E68}"/>
              </a:ext>
            </a:extLst>
          </p:cNvPr>
          <p:cNvCxnSpPr/>
          <p:nvPr/>
        </p:nvCxnSpPr>
        <p:spPr>
          <a:xfrm flipH="1">
            <a:off x="7677339" y="2162755"/>
            <a:ext cx="470780" cy="0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72977B2-342B-4414-9413-7C59FC51E989}"/>
              </a:ext>
            </a:extLst>
          </p:cNvPr>
          <p:cNvCxnSpPr/>
          <p:nvPr/>
        </p:nvCxnSpPr>
        <p:spPr>
          <a:xfrm flipH="1">
            <a:off x="7820408" y="3248216"/>
            <a:ext cx="470780" cy="0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5376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Integrating the modules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Synchronous communication: caching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E41FD15-E2AC-4121-803B-70F8480A4A7E}"/>
              </a:ext>
            </a:extLst>
          </p:cNvPr>
          <p:cNvSpPr/>
          <p:nvPr/>
        </p:nvSpPr>
        <p:spPr>
          <a:xfrm>
            <a:off x="2410068" y="3429000"/>
            <a:ext cx="7552080" cy="190234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dirty="0"/>
              <a:t>Monolith Host (single process)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B5E26F6-9D3F-4424-9186-BF786E797B4F}"/>
              </a:ext>
            </a:extLst>
          </p:cNvPr>
          <p:cNvSpPr/>
          <p:nvPr/>
        </p:nvSpPr>
        <p:spPr>
          <a:xfrm>
            <a:off x="2534375" y="3532495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2CE3DF0-716C-4EA4-8CD1-1050C7B4517C}"/>
              </a:ext>
            </a:extLst>
          </p:cNvPr>
          <p:cNvSpPr/>
          <p:nvPr/>
        </p:nvSpPr>
        <p:spPr>
          <a:xfrm>
            <a:off x="2609790" y="408224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BC76DFE-8712-4435-9594-6D5C497B9235}"/>
              </a:ext>
            </a:extLst>
          </p:cNvPr>
          <p:cNvSpPr/>
          <p:nvPr/>
        </p:nvSpPr>
        <p:spPr>
          <a:xfrm>
            <a:off x="2609790" y="4255071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E637B45-306E-42C3-9F61-4B25016043E4}"/>
              </a:ext>
            </a:extLst>
          </p:cNvPr>
          <p:cNvSpPr/>
          <p:nvPr/>
        </p:nvSpPr>
        <p:spPr>
          <a:xfrm>
            <a:off x="2609790" y="442789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4CC35D2-5F98-4916-826C-3BC5E01D3628}"/>
              </a:ext>
            </a:extLst>
          </p:cNvPr>
          <p:cNvSpPr/>
          <p:nvPr/>
        </p:nvSpPr>
        <p:spPr>
          <a:xfrm>
            <a:off x="2609790" y="460072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E8E7315-86F4-4B0F-A43F-1074D90EB625}"/>
              </a:ext>
            </a:extLst>
          </p:cNvPr>
          <p:cNvSpPr txBox="1"/>
          <p:nvPr/>
        </p:nvSpPr>
        <p:spPr>
          <a:xfrm>
            <a:off x="2557428" y="3510671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Order module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D312150-507F-4D7E-A2F8-4CA8AFAC39F8}"/>
              </a:ext>
            </a:extLst>
          </p:cNvPr>
          <p:cNvSpPr/>
          <p:nvPr/>
        </p:nvSpPr>
        <p:spPr>
          <a:xfrm>
            <a:off x="8954646" y="3532495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02084E7-4807-4D3C-9AB7-5E9DBF2F38B1}"/>
              </a:ext>
            </a:extLst>
          </p:cNvPr>
          <p:cNvSpPr/>
          <p:nvPr/>
        </p:nvSpPr>
        <p:spPr>
          <a:xfrm>
            <a:off x="9030061" y="408224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20A0F64-447F-4963-BBDF-45BDE43B14C4}"/>
              </a:ext>
            </a:extLst>
          </p:cNvPr>
          <p:cNvSpPr/>
          <p:nvPr/>
        </p:nvSpPr>
        <p:spPr>
          <a:xfrm>
            <a:off x="9030061" y="4255071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7AEE5C3-785F-4B66-9912-E10ED0FDD5BC}"/>
              </a:ext>
            </a:extLst>
          </p:cNvPr>
          <p:cNvSpPr/>
          <p:nvPr/>
        </p:nvSpPr>
        <p:spPr>
          <a:xfrm>
            <a:off x="9030061" y="442789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5AAB8C7-2C96-4C59-B8BA-4492AEFBD77B}"/>
              </a:ext>
            </a:extLst>
          </p:cNvPr>
          <p:cNvSpPr/>
          <p:nvPr/>
        </p:nvSpPr>
        <p:spPr>
          <a:xfrm>
            <a:off x="9030061" y="460072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CB2D4F0-E22C-4C28-BEE6-2215BA282ED9}"/>
              </a:ext>
            </a:extLst>
          </p:cNvPr>
          <p:cNvSpPr txBox="1"/>
          <p:nvPr/>
        </p:nvSpPr>
        <p:spPr>
          <a:xfrm>
            <a:off x="8977699" y="3510671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Customer</a:t>
            </a:r>
            <a:r>
              <a:rPr lang="en-US" sz="1400" dirty="0">
                <a:solidFill>
                  <a:schemeClr val="bg1"/>
                </a:solidFill>
              </a:rPr>
              <a:t> module</a:t>
            </a:r>
          </a:p>
        </p:txBody>
      </p:sp>
      <p:pic>
        <p:nvPicPr>
          <p:cNvPr id="20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8540A6EA-BBFE-474C-B85F-81FE71498D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4955" y="2547965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0E767F7-1E5B-4723-8586-31DFED6E37F5}"/>
              </a:ext>
            </a:extLst>
          </p:cNvPr>
          <p:cNvCxnSpPr>
            <a:cxnSpLocks/>
            <a:stCxn id="19" idx="0"/>
            <a:endCxn id="20" idx="2"/>
          </p:cNvCxnSpPr>
          <p:nvPr/>
        </p:nvCxnSpPr>
        <p:spPr>
          <a:xfrm flipH="1" flipV="1">
            <a:off x="9390519" y="2989400"/>
            <a:ext cx="6673" cy="52127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F0E0F68F-1686-4BD5-8DF7-B47D6B6500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2920" y="2546131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EC77C7A-7941-4D1E-8029-83591138ADE9}"/>
              </a:ext>
            </a:extLst>
          </p:cNvPr>
          <p:cNvCxnSpPr>
            <a:cxnSpLocks/>
            <a:stCxn id="13" idx="0"/>
            <a:endCxn id="22" idx="2"/>
          </p:cNvCxnSpPr>
          <p:nvPr/>
        </p:nvCxnSpPr>
        <p:spPr>
          <a:xfrm flipH="1" flipV="1">
            <a:off x="2968484" y="2987566"/>
            <a:ext cx="8437" cy="5231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9D10841-599D-4D75-AD2B-886D89AE04A4}"/>
              </a:ext>
            </a:extLst>
          </p:cNvPr>
          <p:cNvCxnSpPr>
            <a:cxnSpLocks/>
            <a:stCxn id="8" idx="3"/>
            <a:endCxn id="27" idx="1"/>
          </p:cNvCxnSpPr>
          <p:nvPr/>
        </p:nvCxnSpPr>
        <p:spPr>
          <a:xfrm flipV="1">
            <a:off x="3448775" y="4163764"/>
            <a:ext cx="1631345" cy="1125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91EC2945-C788-46E3-8641-AD4B056F6E84}"/>
              </a:ext>
            </a:extLst>
          </p:cNvPr>
          <p:cNvSpPr txBox="1"/>
          <p:nvPr/>
        </p:nvSpPr>
        <p:spPr>
          <a:xfrm>
            <a:off x="3496533" y="3824677"/>
            <a:ext cx="15311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Query customer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E3BC9D8-B263-431C-9B08-99E1C45E29C0}"/>
              </a:ext>
            </a:extLst>
          </p:cNvPr>
          <p:cNvSpPr/>
          <p:nvPr/>
        </p:nvSpPr>
        <p:spPr>
          <a:xfrm>
            <a:off x="5080120" y="3862154"/>
            <a:ext cx="1901007" cy="60322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Distributed cache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8CABE5B-58B2-41F8-A326-D2AA1E218788}"/>
              </a:ext>
            </a:extLst>
          </p:cNvPr>
          <p:cNvCxnSpPr>
            <a:cxnSpLocks/>
            <a:stCxn id="27" idx="3"/>
            <a:endCxn id="14" idx="1"/>
          </p:cNvCxnSpPr>
          <p:nvPr/>
        </p:nvCxnSpPr>
        <p:spPr>
          <a:xfrm>
            <a:off x="6981127" y="4163764"/>
            <a:ext cx="1973519" cy="11252"/>
          </a:xfrm>
          <a:prstGeom prst="straightConnector1">
            <a:avLst/>
          </a:prstGeom>
          <a:ln w="254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745B64D9-9D90-4AC6-A94B-E9D015A9C2C0}"/>
              </a:ext>
            </a:extLst>
          </p:cNvPr>
          <p:cNvSpPr txBox="1"/>
          <p:nvPr/>
        </p:nvSpPr>
        <p:spPr>
          <a:xfrm>
            <a:off x="7049387" y="3838919"/>
            <a:ext cx="18465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Not found in the cache</a:t>
            </a:r>
          </a:p>
        </p:txBody>
      </p: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B7B449AC-33F0-4AEE-99BC-BD05E82562DD}"/>
              </a:ext>
            </a:extLst>
          </p:cNvPr>
          <p:cNvCxnSpPr>
            <a:stCxn id="27" idx="2"/>
          </p:cNvCxnSpPr>
          <p:nvPr/>
        </p:nvCxnSpPr>
        <p:spPr>
          <a:xfrm rot="5400000">
            <a:off x="4650424" y="3234416"/>
            <a:ext cx="149242" cy="2611158"/>
          </a:xfrm>
          <a:prstGeom prst="bentConnector2">
            <a:avLst/>
          </a:prstGeom>
          <a:ln w="254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A98CC1EB-A5FF-46CD-8855-DB3221CC7ED8}"/>
              </a:ext>
            </a:extLst>
          </p:cNvPr>
          <p:cNvSpPr txBox="1"/>
          <p:nvPr/>
        </p:nvSpPr>
        <p:spPr>
          <a:xfrm>
            <a:off x="3959101" y="4626854"/>
            <a:ext cx="15641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Found in the cache</a:t>
            </a:r>
          </a:p>
        </p:txBody>
      </p: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8A099709-0774-413A-BA81-20EAC056B388}"/>
              </a:ext>
            </a:extLst>
          </p:cNvPr>
          <p:cNvCxnSpPr>
            <a:cxnSpLocks/>
          </p:cNvCxnSpPr>
          <p:nvPr/>
        </p:nvCxnSpPr>
        <p:spPr>
          <a:xfrm rot="10800000">
            <a:off x="6506679" y="4465375"/>
            <a:ext cx="2438342" cy="267325"/>
          </a:xfrm>
          <a:prstGeom prst="bentConnector3">
            <a:avLst>
              <a:gd name="adj1" fmla="val 99738"/>
            </a:avLst>
          </a:prstGeom>
          <a:ln w="25400">
            <a:solidFill>
              <a:srgbClr val="FFFF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CD128698-AB55-46C3-863C-08665777FC2A}"/>
              </a:ext>
            </a:extLst>
          </p:cNvPr>
          <p:cNvSpPr txBox="1"/>
          <p:nvPr/>
        </p:nvSpPr>
        <p:spPr>
          <a:xfrm>
            <a:off x="6981127" y="4432407"/>
            <a:ext cx="16439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FF00"/>
                </a:solidFill>
              </a:rPr>
              <a:t>Invalidate the cache</a:t>
            </a:r>
          </a:p>
        </p:txBody>
      </p:sp>
      <p:pic>
        <p:nvPicPr>
          <p:cNvPr id="45" name="Picture 4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092EC8A2-3A6B-4F2F-B785-F36EC736DC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0509" y="2165001"/>
            <a:ext cx="1460227" cy="486742"/>
          </a:xfrm>
          <a:prstGeom prst="rect">
            <a:avLst/>
          </a:prstGeom>
        </p:spPr>
      </p:pic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74568000-4C84-4F8B-8A5E-907244CDC7FF}"/>
              </a:ext>
            </a:extLst>
          </p:cNvPr>
          <p:cNvCxnSpPr>
            <a:cxnSpLocks/>
            <a:stCxn id="27" idx="0"/>
            <a:endCxn id="45" idx="2"/>
          </p:cNvCxnSpPr>
          <p:nvPr/>
        </p:nvCxnSpPr>
        <p:spPr>
          <a:xfrm flipH="1" flipV="1">
            <a:off x="6030623" y="2651743"/>
            <a:ext cx="1" cy="1210411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7590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32" grpId="0"/>
      <p:bldP spid="36" grpId="0"/>
      <p:bldP spid="43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Integrating the modules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Synchronous communication: caching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CC43CC1-9B12-42E3-A2A6-BFB2866CF9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1985411"/>
            <a:ext cx="9144000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5735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41DA89C7-F942-4CCA-A5BF-FA04EDAFF96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20732087"/>
              </p:ext>
            </p:extLst>
          </p:nvPr>
        </p:nvGraphicFramePr>
        <p:xfrm>
          <a:off x="505348" y="259550"/>
          <a:ext cx="9444943" cy="6292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19" name="Bitmap Image" r:id="rId4" imgW="12553920" imgH="8362800" progId="Paint.Picture">
                  <p:embed/>
                </p:oleObj>
              </mc:Choice>
              <mc:Fallback>
                <p:oleObj name="Bitmap Image" r:id="rId4" imgW="12553920" imgH="836280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05348" y="259550"/>
                        <a:ext cx="9444943" cy="6292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2497752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Integrating the modules</a:t>
            </a:r>
            <a:br>
              <a:rPr lang="en-US" b="1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Synchronous communication: caching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D6507C5-7810-44EC-B796-226B71B14E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454" y="2279884"/>
            <a:ext cx="11087100" cy="295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09327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Integrating the modules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Synchronous communication: data duplication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15DC162-6427-4E8A-A6F2-FD9849783D91}"/>
              </a:ext>
            </a:extLst>
          </p:cNvPr>
          <p:cNvSpPr/>
          <p:nvPr/>
        </p:nvSpPr>
        <p:spPr>
          <a:xfrm>
            <a:off x="2410068" y="3655718"/>
            <a:ext cx="7552080" cy="190234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dirty="0"/>
              <a:t>Monolith Host (single process)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C3005C-D10F-4BB7-AFF2-CFC75C753DD4}"/>
              </a:ext>
            </a:extLst>
          </p:cNvPr>
          <p:cNvSpPr/>
          <p:nvPr/>
        </p:nvSpPr>
        <p:spPr>
          <a:xfrm>
            <a:off x="2534375" y="3759213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0BB5593-8D6D-4948-BC1D-779642C6B456}"/>
              </a:ext>
            </a:extLst>
          </p:cNvPr>
          <p:cNvSpPr/>
          <p:nvPr/>
        </p:nvSpPr>
        <p:spPr>
          <a:xfrm>
            <a:off x="2609790" y="430896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D13E420-0BD7-4AF8-B5C0-5B191F3F1B8C}"/>
              </a:ext>
            </a:extLst>
          </p:cNvPr>
          <p:cNvSpPr/>
          <p:nvPr/>
        </p:nvSpPr>
        <p:spPr>
          <a:xfrm>
            <a:off x="2609790" y="4481789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094C18E-9001-4409-AE13-21E582C095FC}"/>
              </a:ext>
            </a:extLst>
          </p:cNvPr>
          <p:cNvSpPr/>
          <p:nvPr/>
        </p:nvSpPr>
        <p:spPr>
          <a:xfrm>
            <a:off x="2609790" y="465461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312299A-0F69-4E3B-8C52-7D2E4F6F6789}"/>
              </a:ext>
            </a:extLst>
          </p:cNvPr>
          <p:cNvSpPr/>
          <p:nvPr/>
        </p:nvSpPr>
        <p:spPr>
          <a:xfrm>
            <a:off x="2609790" y="4827441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649CB3-A41E-43C8-9E63-B7EC6CFD2349}"/>
              </a:ext>
            </a:extLst>
          </p:cNvPr>
          <p:cNvSpPr txBox="1"/>
          <p:nvPr/>
        </p:nvSpPr>
        <p:spPr>
          <a:xfrm>
            <a:off x="2557428" y="3737389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Order module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740E247-A45C-48C2-B02B-5C4190381F57}"/>
              </a:ext>
            </a:extLst>
          </p:cNvPr>
          <p:cNvSpPr/>
          <p:nvPr/>
        </p:nvSpPr>
        <p:spPr>
          <a:xfrm>
            <a:off x="8954646" y="3759213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98531AB-07EF-40F9-8FAB-99BDD1A30382}"/>
              </a:ext>
            </a:extLst>
          </p:cNvPr>
          <p:cNvSpPr/>
          <p:nvPr/>
        </p:nvSpPr>
        <p:spPr>
          <a:xfrm>
            <a:off x="9030061" y="430896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90C52A3-2132-4958-8C89-F46AA0B2E790}"/>
              </a:ext>
            </a:extLst>
          </p:cNvPr>
          <p:cNvSpPr/>
          <p:nvPr/>
        </p:nvSpPr>
        <p:spPr>
          <a:xfrm>
            <a:off x="9030061" y="4481789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2F04F6A-9D96-4C47-8FC0-8C0FC8900A90}"/>
              </a:ext>
            </a:extLst>
          </p:cNvPr>
          <p:cNvSpPr/>
          <p:nvPr/>
        </p:nvSpPr>
        <p:spPr>
          <a:xfrm>
            <a:off x="9030061" y="465461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FFD27AC-27B1-4A24-9F60-84C8CA3D6CDB}"/>
              </a:ext>
            </a:extLst>
          </p:cNvPr>
          <p:cNvSpPr/>
          <p:nvPr/>
        </p:nvSpPr>
        <p:spPr>
          <a:xfrm>
            <a:off x="9030061" y="4827441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9A7140F-D0C9-45E2-85B1-1427786C52BC}"/>
              </a:ext>
            </a:extLst>
          </p:cNvPr>
          <p:cNvSpPr txBox="1"/>
          <p:nvPr/>
        </p:nvSpPr>
        <p:spPr>
          <a:xfrm>
            <a:off x="8977699" y="3737389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Customer</a:t>
            </a:r>
            <a:r>
              <a:rPr lang="en-US" sz="1400" dirty="0">
                <a:solidFill>
                  <a:schemeClr val="bg1"/>
                </a:solidFill>
              </a:rPr>
              <a:t> module</a:t>
            </a:r>
          </a:p>
        </p:txBody>
      </p:sp>
      <p:pic>
        <p:nvPicPr>
          <p:cNvPr id="20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38ECAC6E-8CA2-46AA-AD50-5A7D1C5D3F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4955" y="2016353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D199FA7-1659-4389-9FC6-E3BC8F78046A}"/>
              </a:ext>
            </a:extLst>
          </p:cNvPr>
          <p:cNvCxnSpPr>
            <a:cxnSpLocks/>
            <a:stCxn id="19" idx="0"/>
            <a:endCxn id="20" idx="2"/>
          </p:cNvCxnSpPr>
          <p:nvPr/>
        </p:nvCxnSpPr>
        <p:spPr>
          <a:xfrm flipH="1" flipV="1">
            <a:off x="9390519" y="2457788"/>
            <a:ext cx="6673" cy="127960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21140E73-43A2-4148-9926-FFBBF410F2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2920" y="2014519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1BFB835-35B3-46F4-AAF3-FA6EB442173B}"/>
              </a:ext>
            </a:extLst>
          </p:cNvPr>
          <p:cNvCxnSpPr>
            <a:cxnSpLocks/>
            <a:stCxn id="13" idx="0"/>
            <a:endCxn id="22" idx="2"/>
          </p:cNvCxnSpPr>
          <p:nvPr/>
        </p:nvCxnSpPr>
        <p:spPr>
          <a:xfrm flipH="1" flipV="1">
            <a:off x="2968484" y="2455954"/>
            <a:ext cx="8437" cy="128143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7C1F41B-CA9C-4D3D-936A-80914C6B7E31}"/>
              </a:ext>
            </a:extLst>
          </p:cNvPr>
          <p:cNvCxnSpPr>
            <a:cxnSpLocks/>
            <a:stCxn id="8" idx="3"/>
            <a:endCxn id="14" idx="1"/>
          </p:cNvCxnSpPr>
          <p:nvPr/>
        </p:nvCxnSpPr>
        <p:spPr>
          <a:xfrm>
            <a:off x="3448775" y="4401734"/>
            <a:ext cx="5505871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E6BE4CDA-A55F-4C1D-91C4-70C346ED380C}"/>
              </a:ext>
            </a:extLst>
          </p:cNvPr>
          <p:cNvSpPr txBox="1"/>
          <p:nvPr/>
        </p:nvSpPr>
        <p:spPr>
          <a:xfrm>
            <a:off x="4474058" y="4089213"/>
            <a:ext cx="37310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(3) Query customer (potentially use cache)</a:t>
            </a:r>
          </a:p>
        </p:txBody>
      </p: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2DDB0591-A1DC-4C30-8F8B-CC1609015365}"/>
              </a:ext>
            </a:extLst>
          </p:cNvPr>
          <p:cNvCxnSpPr>
            <a:cxnSpLocks/>
            <a:endCxn id="22" idx="3"/>
          </p:cNvCxnSpPr>
          <p:nvPr/>
        </p:nvCxnSpPr>
        <p:spPr>
          <a:xfrm rot="16200000" flipV="1">
            <a:off x="2528359" y="2890926"/>
            <a:ext cx="1517072" cy="205693"/>
          </a:xfrm>
          <a:prstGeom prst="bentConnector2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D2B9B0CF-8702-4509-A086-5E7BF99A095F}"/>
              </a:ext>
            </a:extLst>
          </p:cNvPr>
          <p:cNvCxnSpPr>
            <a:cxnSpLocks/>
            <a:stCxn id="22" idx="1"/>
          </p:cNvCxnSpPr>
          <p:nvPr/>
        </p:nvCxnSpPr>
        <p:spPr>
          <a:xfrm rot="10800000" flipV="1">
            <a:off x="2603802" y="2235237"/>
            <a:ext cx="149118" cy="1502152"/>
          </a:xfrm>
          <a:prstGeom prst="bentConnector2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FAC3C921-EDB1-44CA-9E0C-959962F8BE5C}"/>
              </a:ext>
            </a:extLst>
          </p:cNvPr>
          <p:cNvCxnSpPr>
            <a:cxnSpLocks/>
            <a:stCxn id="8" idx="3"/>
            <a:endCxn id="22" idx="0"/>
          </p:cNvCxnSpPr>
          <p:nvPr/>
        </p:nvCxnSpPr>
        <p:spPr>
          <a:xfrm flipH="1" flipV="1">
            <a:off x="2968484" y="2014519"/>
            <a:ext cx="480291" cy="2387215"/>
          </a:xfrm>
          <a:prstGeom prst="bentConnector4">
            <a:avLst>
              <a:gd name="adj1" fmla="val -47596"/>
              <a:gd name="adj2" fmla="val 109576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656E409E-00DA-479E-B826-C3BDFE7B6356}"/>
              </a:ext>
            </a:extLst>
          </p:cNvPr>
          <p:cNvSpPr/>
          <p:nvPr/>
        </p:nvSpPr>
        <p:spPr>
          <a:xfrm>
            <a:off x="5043430" y="4705700"/>
            <a:ext cx="2316561" cy="33855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Distributed Event Bus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C9CCFF6E-5810-42A9-B250-83066FDCAB46}"/>
              </a:ext>
            </a:extLst>
          </p:cNvPr>
          <p:cNvCxnSpPr>
            <a:cxnSpLocks/>
            <a:endCxn id="52" idx="3"/>
          </p:cNvCxnSpPr>
          <p:nvPr/>
        </p:nvCxnSpPr>
        <p:spPr>
          <a:xfrm flipH="1">
            <a:off x="7359991" y="4874977"/>
            <a:ext cx="159465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A316B05F-03FC-4858-870F-E595420307B7}"/>
              </a:ext>
            </a:extLst>
          </p:cNvPr>
          <p:cNvCxnSpPr>
            <a:cxnSpLocks/>
          </p:cNvCxnSpPr>
          <p:nvPr/>
        </p:nvCxnSpPr>
        <p:spPr>
          <a:xfrm flipH="1">
            <a:off x="3448775" y="4881759"/>
            <a:ext cx="159465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Picture 57" descr="Logo&#10;&#10;Description automatically generated">
            <a:extLst>
              <a:ext uri="{FF2B5EF4-FFF2-40B4-BE49-F238E27FC236}">
                <a16:creationId xmlns:a16="http://schemas.microsoft.com/office/drawing/2014/main" id="{35E6B881-6721-43FF-916A-1E43684B27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1632" y="6024481"/>
            <a:ext cx="2020156" cy="317228"/>
          </a:xfrm>
          <a:prstGeom prst="rect">
            <a:avLst/>
          </a:prstGeom>
        </p:spPr>
      </p:pic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80A1E5B5-4B0D-4F92-AC4F-A4272710C431}"/>
              </a:ext>
            </a:extLst>
          </p:cNvPr>
          <p:cNvCxnSpPr>
            <a:stCxn id="52" idx="2"/>
            <a:endCxn id="58" idx="0"/>
          </p:cNvCxnSpPr>
          <p:nvPr/>
        </p:nvCxnSpPr>
        <p:spPr>
          <a:xfrm flipH="1">
            <a:off x="6201710" y="5044254"/>
            <a:ext cx="1" cy="980227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BC7F755E-CC01-47F3-BBB3-D1EF20111B92}"/>
              </a:ext>
            </a:extLst>
          </p:cNvPr>
          <p:cNvSpPr txBox="1"/>
          <p:nvPr/>
        </p:nvSpPr>
        <p:spPr>
          <a:xfrm>
            <a:off x="4135896" y="1918185"/>
            <a:ext cx="24664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(1) Query local database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6776521-3476-4868-8154-DEE00B1B6094}"/>
              </a:ext>
            </a:extLst>
          </p:cNvPr>
          <p:cNvSpPr txBox="1"/>
          <p:nvPr/>
        </p:nvSpPr>
        <p:spPr>
          <a:xfrm>
            <a:off x="4135896" y="2259865"/>
            <a:ext cx="1803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(2) Use local data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5207157-EC2B-4FBB-BDD9-7B38AE56AFB2}"/>
              </a:ext>
            </a:extLst>
          </p:cNvPr>
          <p:cNvSpPr txBox="1"/>
          <p:nvPr/>
        </p:nvSpPr>
        <p:spPr>
          <a:xfrm>
            <a:off x="4135896" y="2601545"/>
            <a:ext cx="2140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(4) Update local data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182898E5-0927-4D5A-91A6-A819EA9B9129}"/>
              </a:ext>
            </a:extLst>
          </p:cNvPr>
          <p:cNvSpPr txBox="1"/>
          <p:nvPr/>
        </p:nvSpPr>
        <p:spPr>
          <a:xfrm>
            <a:off x="7359594" y="4870293"/>
            <a:ext cx="15950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(5) Change event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A94B9ED5-A943-4448-A026-F6B5B98A81E3}"/>
              </a:ext>
            </a:extLst>
          </p:cNvPr>
          <p:cNvSpPr txBox="1"/>
          <p:nvPr/>
        </p:nvSpPr>
        <p:spPr>
          <a:xfrm>
            <a:off x="3501137" y="4850834"/>
            <a:ext cx="15950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(6) Change event</a:t>
            </a:r>
          </a:p>
        </p:txBody>
      </p:sp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21665E7A-5AB8-442A-A9A8-52446C422959}"/>
              </a:ext>
            </a:extLst>
          </p:cNvPr>
          <p:cNvCxnSpPr>
            <a:cxnSpLocks/>
          </p:cNvCxnSpPr>
          <p:nvPr/>
        </p:nvCxnSpPr>
        <p:spPr>
          <a:xfrm rot="10800000" flipH="1">
            <a:off x="2534374" y="2148613"/>
            <a:ext cx="218545" cy="2166497"/>
          </a:xfrm>
          <a:prstGeom prst="bentConnector3">
            <a:avLst>
              <a:gd name="adj1" fmla="val -139835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D0D04829-6AD1-4778-8F59-AB23B37A7322}"/>
              </a:ext>
            </a:extLst>
          </p:cNvPr>
          <p:cNvSpPr txBox="1"/>
          <p:nvPr/>
        </p:nvSpPr>
        <p:spPr>
          <a:xfrm>
            <a:off x="4135896" y="2948423"/>
            <a:ext cx="2140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(7) Update local data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C6BED99-9C0F-4599-99E9-64D8616FC712}"/>
              </a:ext>
            </a:extLst>
          </p:cNvPr>
          <p:cNvSpPr txBox="1"/>
          <p:nvPr/>
        </p:nvSpPr>
        <p:spPr>
          <a:xfrm>
            <a:off x="3321796" y="2806978"/>
            <a:ext cx="4923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(1)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D1DEF71-B4FE-421A-930C-A87F6F87DCF7}"/>
              </a:ext>
            </a:extLst>
          </p:cNvPr>
          <p:cNvSpPr txBox="1"/>
          <p:nvPr/>
        </p:nvSpPr>
        <p:spPr>
          <a:xfrm>
            <a:off x="2301617" y="2815213"/>
            <a:ext cx="4923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(2)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0826E01-FA8C-4E53-97AE-D50B6194D59A}"/>
              </a:ext>
            </a:extLst>
          </p:cNvPr>
          <p:cNvSpPr txBox="1"/>
          <p:nvPr/>
        </p:nvSpPr>
        <p:spPr>
          <a:xfrm>
            <a:off x="3202592" y="1515201"/>
            <a:ext cx="4923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(4)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F468536-F08E-416A-AD14-2977B7EA1816}"/>
              </a:ext>
            </a:extLst>
          </p:cNvPr>
          <p:cNvSpPr txBox="1"/>
          <p:nvPr/>
        </p:nvSpPr>
        <p:spPr>
          <a:xfrm>
            <a:off x="1935435" y="2821408"/>
            <a:ext cx="4923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(7)</a:t>
            </a:r>
          </a:p>
        </p:txBody>
      </p:sp>
    </p:spTree>
    <p:extLst>
      <p:ext uri="{BB962C8B-B14F-4D97-AF65-F5344CB8AC3E}">
        <p14:creationId xmlns:p14="http://schemas.microsoft.com/office/powerpoint/2010/main" val="4032345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52" grpId="0" animBg="1"/>
      <p:bldP spid="68" grpId="0"/>
      <p:bldP spid="69" grpId="0"/>
      <p:bldP spid="70" grpId="0"/>
      <p:bldP spid="71" grpId="0"/>
      <p:bldP spid="72" grpId="0"/>
      <p:bldP spid="83" grpId="0"/>
      <p:bldP spid="37" grpId="0"/>
      <p:bldP spid="39" grpId="0"/>
      <p:bldP spid="41" grpId="0"/>
      <p:bldP spid="42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Integrating the modules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Synchronous communication: data duplication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5CB88E2-28F9-4489-B88F-EC69616CA3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157" y="2355486"/>
            <a:ext cx="10855685" cy="3090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29200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Integrating the modules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Synchronous communication: data duplication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0AA6A4F-27D4-4725-BA1F-32FEEE093A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0053" y="1916309"/>
            <a:ext cx="9492538" cy="3862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41250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37814" cy="3708483"/>
          </a:xfrm>
        </p:spPr>
        <p:txBody>
          <a:bodyPr/>
          <a:lstStyle/>
          <a:p>
            <a:pPr marL="0" indent="0">
              <a:buNone/>
            </a:pPr>
            <a:r>
              <a:rPr lang="en-US" b="1" u="sng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Caching</a:t>
            </a:r>
          </a:p>
          <a:p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+ Faster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&amp; lightweight</a:t>
            </a:r>
          </a:p>
          <a:p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+ 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Doesn’t need </a:t>
            </a:r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synchronization</a:t>
            </a:r>
          </a:p>
          <a:p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-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Only </a:t>
            </a:r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individual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access to the cached data</a:t>
            </a:r>
          </a:p>
          <a:p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-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Limited </a:t>
            </a:r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offline access</a:t>
            </a:r>
          </a:p>
          <a:p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Use if you only need to query </a:t>
            </a:r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individual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data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Integrating the modules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caching vs data duplication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5ADE81D-49FF-4C16-AB3A-53E4B0721377}"/>
              </a:ext>
            </a:extLst>
          </p:cNvPr>
          <p:cNvSpPr txBox="1">
            <a:spLocks/>
          </p:cNvSpPr>
          <p:nvPr/>
        </p:nvSpPr>
        <p:spPr>
          <a:xfrm>
            <a:off x="6315986" y="1825625"/>
            <a:ext cx="5037814" cy="38993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u="sng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Data duplication</a:t>
            </a:r>
          </a:p>
          <a:p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-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</a:t>
            </a:r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Slower 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(database operations)</a:t>
            </a:r>
          </a:p>
          <a:p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-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Needs </a:t>
            </a:r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synchronization</a:t>
            </a:r>
          </a:p>
          <a:p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+ Individual 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and </a:t>
            </a:r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mass 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access (JOIN queries) to the duplicated data</a:t>
            </a:r>
          </a:p>
          <a:p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+ 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Better </a:t>
            </a:r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offline access</a:t>
            </a:r>
          </a:p>
          <a:p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Use if you need to query </a:t>
            </a:r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mass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data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BD513B5-C6E0-4130-A0A0-124102BE8A06}"/>
              </a:ext>
            </a:extLst>
          </p:cNvPr>
          <p:cNvSpPr txBox="1">
            <a:spLocks/>
          </p:cNvSpPr>
          <p:nvPr/>
        </p:nvSpPr>
        <p:spPr>
          <a:xfrm>
            <a:off x="2842259" y="5859876"/>
            <a:ext cx="6507481" cy="4550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i="1" dirty="0">
                <a:solidFill>
                  <a:srgbClr val="C00000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YOU CAN ALWAYS COMBINE TOGETHER</a:t>
            </a:r>
          </a:p>
        </p:txBody>
      </p:sp>
    </p:spTree>
    <p:extLst>
      <p:ext uri="{BB962C8B-B14F-4D97-AF65-F5344CB8AC3E}">
        <p14:creationId xmlns:p14="http://schemas.microsoft.com/office/powerpoint/2010/main" val="4113877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tangle 77">
            <a:extLst>
              <a:ext uri="{FF2B5EF4-FFF2-40B4-BE49-F238E27FC236}">
                <a16:creationId xmlns:a16="http://schemas.microsoft.com/office/drawing/2014/main" id="{6FED3A9D-FADF-40CC-B39A-85A4B56CC4B9}"/>
              </a:ext>
            </a:extLst>
          </p:cNvPr>
          <p:cNvSpPr/>
          <p:nvPr/>
        </p:nvSpPr>
        <p:spPr>
          <a:xfrm>
            <a:off x="10470179" y="3161471"/>
            <a:ext cx="1180558" cy="190234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400" dirty="0"/>
              <a:t>Microservice</a:t>
            </a:r>
            <a:br>
              <a:rPr lang="en-US" sz="1400" dirty="0"/>
            </a:br>
            <a:r>
              <a:rPr lang="en-US" sz="1400" dirty="0"/>
              <a:t>Host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Integrating the modules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Asynchronous communication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83AFF05-B235-4F5C-B6DE-0ED4F94BAE6D}"/>
              </a:ext>
            </a:extLst>
          </p:cNvPr>
          <p:cNvSpPr/>
          <p:nvPr/>
        </p:nvSpPr>
        <p:spPr>
          <a:xfrm>
            <a:off x="541263" y="3161471"/>
            <a:ext cx="4441781" cy="190234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dirty="0"/>
              <a:t>Monolith Host (single process)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56DF23-4B28-4FCC-AA71-7C8DCF45382D}"/>
              </a:ext>
            </a:extLst>
          </p:cNvPr>
          <p:cNvSpPr/>
          <p:nvPr/>
        </p:nvSpPr>
        <p:spPr>
          <a:xfrm>
            <a:off x="665570" y="3264966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CBB5552-7F91-4600-835E-1DC4FFBF35DB}"/>
              </a:ext>
            </a:extLst>
          </p:cNvPr>
          <p:cNvSpPr/>
          <p:nvPr/>
        </p:nvSpPr>
        <p:spPr>
          <a:xfrm>
            <a:off x="740985" y="3814716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7439A71-02ED-4019-8D89-9A995112B2C8}"/>
              </a:ext>
            </a:extLst>
          </p:cNvPr>
          <p:cNvSpPr/>
          <p:nvPr/>
        </p:nvSpPr>
        <p:spPr>
          <a:xfrm>
            <a:off x="740985" y="3987542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7FDD9E0-AD81-401B-8BDC-BD59FADEEEF2}"/>
              </a:ext>
            </a:extLst>
          </p:cNvPr>
          <p:cNvSpPr/>
          <p:nvPr/>
        </p:nvSpPr>
        <p:spPr>
          <a:xfrm>
            <a:off x="740985" y="4160368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DA69297-3866-414F-B46E-1A83A926BB68}"/>
              </a:ext>
            </a:extLst>
          </p:cNvPr>
          <p:cNvSpPr/>
          <p:nvPr/>
        </p:nvSpPr>
        <p:spPr>
          <a:xfrm>
            <a:off x="740985" y="4333194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4199AF-7AFA-4F60-BDA9-00606CFE581E}"/>
              </a:ext>
            </a:extLst>
          </p:cNvPr>
          <p:cNvSpPr txBox="1"/>
          <p:nvPr/>
        </p:nvSpPr>
        <p:spPr>
          <a:xfrm>
            <a:off x="688623" y="3243142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Order module</a:t>
            </a:r>
          </a:p>
        </p:txBody>
      </p:sp>
      <p:pic>
        <p:nvPicPr>
          <p:cNvPr id="20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7FF39A15-C4A0-4A94-B081-7781982D5B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115" y="2278602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B16DAA7-DE78-4A71-942E-7CA537799660}"/>
              </a:ext>
            </a:extLst>
          </p:cNvPr>
          <p:cNvCxnSpPr>
            <a:cxnSpLocks/>
            <a:stCxn id="11" idx="0"/>
            <a:endCxn id="20" idx="2"/>
          </p:cNvCxnSpPr>
          <p:nvPr/>
        </p:nvCxnSpPr>
        <p:spPr>
          <a:xfrm flipH="1" flipV="1">
            <a:off x="1099679" y="2720037"/>
            <a:ext cx="8437" cy="5231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DEC39619-856B-4587-B840-6BA652BC8F9B}"/>
              </a:ext>
            </a:extLst>
          </p:cNvPr>
          <p:cNvSpPr/>
          <p:nvPr/>
        </p:nvSpPr>
        <p:spPr>
          <a:xfrm>
            <a:off x="2141313" y="3264966"/>
            <a:ext cx="1263059" cy="128504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Distributed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Event Bus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sz="1600" b="1" dirty="0">
                <a:solidFill>
                  <a:schemeClr val="tx1"/>
                </a:solidFill>
              </a:rPr>
              <a:t>(in-process)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4049763-AF15-4833-B3E5-C9875A1DC48F}"/>
              </a:ext>
            </a:extLst>
          </p:cNvPr>
          <p:cNvSpPr/>
          <p:nvPr/>
        </p:nvSpPr>
        <p:spPr>
          <a:xfrm>
            <a:off x="3965715" y="3264966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EB06B32-8C36-40F9-A058-719F6208D095}"/>
              </a:ext>
            </a:extLst>
          </p:cNvPr>
          <p:cNvSpPr/>
          <p:nvPr/>
        </p:nvSpPr>
        <p:spPr>
          <a:xfrm>
            <a:off x="4041130" y="3814716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EA70A77-A18A-45B5-BC40-A860DF9F89D7}"/>
              </a:ext>
            </a:extLst>
          </p:cNvPr>
          <p:cNvSpPr/>
          <p:nvPr/>
        </p:nvSpPr>
        <p:spPr>
          <a:xfrm>
            <a:off x="4041130" y="3987542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88F61EAF-37B4-4E16-82CB-7F4A852F3ED2}"/>
              </a:ext>
            </a:extLst>
          </p:cNvPr>
          <p:cNvSpPr/>
          <p:nvPr/>
        </p:nvSpPr>
        <p:spPr>
          <a:xfrm>
            <a:off x="4041130" y="4160368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E75031F-8025-4FA4-A596-3ECDAC1D837D}"/>
              </a:ext>
            </a:extLst>
          </p:cNvPr>
          <p:cNvSpPr/>
          <p:nvPr/>
        </p:nvSpPr>
        <p:spPr>
          <a:xfrm>
            <a:off x="4041130" y="4333194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1A48DAE-CA04-49BC-8C86-20E6451BE398}"/>
              </a:ext>
            </a:extLst>
          </p:cNvPr>
          <p:cNvSpPr txBox="1"/>
          <p:nvPr/>
        </p:nvSpPr>
        <p:spPr>
          <a:xfrm>
            <a:off x="3988768" y="3243142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Customer</a:t>
            </a:r>
            <a:r>
              <a:rPr lang="en-US" sz="1400" dirty="0">
                <a:solidFill>
                  <a:schemeClr val="bg1"/>
                </a:solidFill>
              </a:rPr>
              <a:t> module</a:t>
            </a:r>
          </a:p>
        </p:txBody>
      </p:sp>
      <p:pic>
        <p:nvPicPr>
          <p:cNvPr id="44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317B2D3F-22D5-4AA9-BA06-BE92BBD1D3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6024" y="2278601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63B75A6C-01ED-497A-B118-D60BBFC33F8B}"/>
              </a:ext>
            </a:extLst>
          </p:cNvPr>
          <p:cNvCxnSpPr>
            <a:cxnSpLocks/>
            <a:stCxn id="43" idx="0"/>
            <a:endCxn id="44" idx="2"/>
          </p:cNvCxnSpPr>
          <p:nvPr/>
        </p:nvCxnSpPr>
        <p:spPr>
          <a:xfrm flipH="1" flipV="1">
            <a:off x="4401588" y="2720036"/>
            <a:ext cx="6673" cy="52310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D312BF60-0561-462D-AA71-921A3C164F73}"/>
              </a:ext>
            </a:extLst>
          </p:cNvPr>
          <p:cNvCxnSpPr>
            <a:cxnSpLocks/>
            <a:stCxn id="38" idx="1"/>
            <a:endCxn id="34" idx="3"/>
          </p:cNvCxnSpPr>
          <p:nvPr/>
        </p:nvCxnSpPr>
        <p:spPr>
          <a:xfrm flipH="1">
            <a:off x="3404372" y="3907487"/>
            <a:ext cx="561343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A8C12DF7-2415-4F2D-A877-D6DAF029221E}"/>
              </a:ext>
            </a:extLst>
          </p:cNvPr>
          <p:cNvCxnSpPr>
            <a:cxnSpLocks/>
            <a:stCxn id="34" idx="1"/>
            <a:endCxn id="5" idx="3"/>
          </p:cNvCxnSpPr>
          <p:nvPr/>
        </p:nvCxnSpPr>
        <p:spPr>
          <a:xfrm flipH="1">
            <a:off x="1579970" y="3907487"/>
            <a:ext cx="561343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46" name="Picture 2" descr="New Message Icon | Download Mono General 2 icons | IconsPedia">
            <a:extLst>
              <a:ext uri="{FF2B5EF4-FFF2-40B4-BE49-F238E27FC236}">
                <a16:creationId xmlns:a16="http://schemas.microsoft.com/office/drawing/2014/main" id="{DE360947-830A-4843-9E54-217166A5F6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3252" y="3615498"/>
            <a:ext cx="265206" cy="265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2" descr="New Message Icon | Download Mono General 2 icons | IconsPedia">
            <a:extLst>
              <a:ext uri="{FF2B5EF4-FFF2-40B4-BE49-F238E27FC236}">
                <a16:creationId xmlns:a16="http://schemas.microsoft.com/office/drawing/2014/main" id="{9C65A760-D280-4CF2-A4CA-1002E9FEE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6891" y="3623352"/>
            <a:ext cx="265206" cy="265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9EC4A29F-C61A-4BEF-9B6C-A4549D97D3CB}"/>
              </a:ext>
            </a:extLst>
          </p:cNvPr>
          <p:cNvSpPr/>
          <p:nvPr/>
        </p:nvSpPr>
        <p:spPr>
          <a:xfrm>
            <a:off x="6843308" y="3161471"/>
            <a:ext cx="1180558" cy="190234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400" dirty="0"/>
              <a:t>Microservice</a:t>
            </a:r>
            <a:br>
              <a:rPr lang="en-US" sz="1400" dirty="0"/>
            </a:br>
            <a:r>
              <a:rPr lang="en-US" sz="1400" dirty="0"/>
              <a:t>Host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163E9DB-969A-4FA5-98DD-0DA50FC4DF77}"/>
              </a:ext>
            </a:extLst>
          </p:cNvPr>
          <p:cNvSpPr/>
          <p:nvPr/>
        </p:nvSpPr>
        <p:spPr>
          <a:xfrm>
            <a:off x="6967614" y="3264966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01EA3CA2-2CD3-49AD-9E41-5F869E664FCD}"/>
              </a:ext>
            </a:extLst>
          </p:cNvPr>
          <p:cNvSpPr/>
          <p:nvPr/>
        </p:nvSpPr>
        <p:spPr>
          <a:xfrm>
            <a:off x="7043029" y="3814716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4D96586E-684A-49FA-8A15-A41B4D0796C7}"/>
              </a:ext>
            </a:extLst>
          </p:cNvPr>
          <p:cNvSpPr/>
          <p:nvPr/>
        </p:nvSpPr>
        <p:spPr>
          <a:xfrm>
            <a:off x="7043029" y="3987542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853D9DB8-8B8E-4247-A79B-97FE89D521FF}"/>
              </a:ext>
            </a:extLst>
          </p:cNvPr>
          <p:cNvSpPr/>
          <p:nvPr/>
        </p:nvSpPr>
        <p:spPr>
          <a:xfrm>
            <a:off x="7043029" y="4160368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5D70CBE7-E05F-4734-AFCA-C592B03055A3}"/>
              </a:ext>
            </a:extLst>
          </p:cNvPr>
          <p:cNvSpPr/>
          <p:nvPr/>
        </p:nvSpPr>
        <p:spPr>
          <a:xfrm>
            <a:off x="7043029" y="4333194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FC4C2AF4-9779-4B66-B915-274C38A3B618}"/>
              </a:ext>
            </a:extLst>
          </p:cNvPr>
          <p:cNvSpPr txBox="1"/>
          <p:nvPr/>
        </p:nvSpPr>
        <p:spPr>
          <a:xfrm>
            <a:off x="6990667" y="3243142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Order service</a:t>
            </a:r>
          </a:p>
        </p:txBody>
      </p:sp>
      <p:pic>
        <p:nvPicPr>
          <p:cNvPr id="63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EEED0833-428D-4745-9F62-4DA607DA60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6159" y="2278602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896058CA-052B-438A-BC25-9A8EFB0CAA99}"/>
              </a:ext>
            </a:extLst>
          </p:cNvPr>
          <p:cNvCxnSpPr>
            <a:cxnSpLocks/>
            <a:stCxn id="62" idx="0"/>
            <a:endCxn id="63" idx="2"/>
          </p:cNvCxnSpPr>
          <p:nvPr/>
        </p:nvCxnSpPr>
        <p:spPr>
          <a:xfrm flipH="1" flipV="1">
            <a:off x="7401723" y="2720037"/>
            <a:ext cx="8437" cy="5231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tangle 64">
            <a:extLst>
              <a:ext uri="{FF2B5EF4-FFF2-40B4-BE49-F238E27FC236}">
                <a16:creationId xmlns:a16="http://schemas.microsoft.com/office/drawing/2014/main" id="{8259FBB5-B674-4500-8936-76F1F7DD7FC7}"/>
              </a:ext>
            </a:extLst>
          </p:cNvPr>
          <p:cNvSpPr/>
          <p:nvPr/>
        </p:nvSpPr>
        <p:spPr>
          <a:xfrm>
            <a:off x="8607132" y="3161471"/>
            <a:ext cx="1263059" cy="1902347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Distributed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Event Bus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328BF41A-8CFD-4DB4-8292-997BD2FE0756}"/>
              </a:ext>
            </a:extLst>
          </p:cNvPr>
          <p:cNvSpPr/>
          <p:nvPr/>
        </p:nvSpPr>
        <p:spPr>
          <a:xfrm>
            <a:off x="10608956" y="3264966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614F0C3D-190B-4618-83B3-DFD2EE550632}"/>
              </a:ext>
            </a:extLst>
          </p:cNvPr>
          <p:cNvSpPr/>
          <p:nvPr/>
        </p:nvSpPr>
        <p:spPr>
          <a:xfrm>
            <a:off x="10684371" y="3814716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C2A2DDF1-B866-434D-8F6C-2D35D41E93D9}"/>
              </a:ext>
            </a:extLst>
          </p:cNvPr>
          <p:cNvSpPr/>
          <p:nvPr/>
        </p:nvSpPr>
        <p:spPr>
          <a:xfrm>
            <a:off x="10684371" y="3987542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A482C412-9D81-4247-A6C2-E7982B1F0D30}"/>
              </a:ext>
            </a:extLst>
          </p:cNvPr>
          <p:cNvSpPr/>
          <p:nvPr/>
        </p:nvSpPr>
        <p:spPr>
          <a:xfrm>
            <a:off x="10684371" y="4160368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B12413A4-B2BE-45E4-8DC0-AB672C852F25}"/>
              </a:ext>
            </a:extLst>
          </p:cNvPr>
          <p:cNvSpPr/>
          <p:nvPr/>
        </p:nvSpPr>
        <p:spPr>
          <a:xfrm>
            <a:off x="10684371" y="4333194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B338BB29-2C55-42E1-BEE8-9BEC79C685C2}"/>
              </a:ext>
            </a:extLst>
          </p:cNvPr>
          <p:cNvSpPr txBox="1"/>
          <p:nvPr/>
        </p:nvSpPr>
        <p:spPr>
          <a:xfrm>
            <a:off x="10632009" y="3243142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Customer</a:t>
            </a:r>
            <a:r>
              <a:rPr lang="en-US" sz="1400" dirty="0">
                <a:solidFill>
                  <a:schemeClr val="bg1"/>
                </a:solidFill>
              </a:rPr>
              <a:t> service</a:t>
            </a:r>
          </a:p>
        </p:txBody>
      </p:sp>
      <p:pic>
        <p:nvPicPr>
          <p:cNvPr id="72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DC995452-6328-4EF6-9820-8E4413483D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9265" y="2278601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C8BCAF78-C6CE-499A-8D6C-E462328B9D63}"/>
              </a:ext>
            </a:extLst>
          </p:cNvPr>
          <p:cNvCxnSpPr>
            <a:cxnSpLocks/>
            <a:stCxn id="71" idx="0"/>
            <a:endCxn id="72" idx="2"/>
          </p:cNvCxnSpPr>
          <p:nvPr/>
        </p:nvCxnSpPr>
        <p:spPr>
          <a:xfrm flipH="1" flipV="1">
            <a:off x="11044829" y="2720036"/>
            <a:ext cx="6673" cy="52310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1485C443-232A-4CA1-80A3-F49E490D4102}"/>
              </a:ext>
            </a:extLst>
          </p:cNvPr>
          <p:cNvCxnSpPr>
            <a:cxnSpLocks/>
            <a:stCxn id="78" idx="1"/>
            <a:endCxn id="65" idx="3"/>
          </p:cNvCxnSpPr>
          <p:nvPr/>
        </p:nvCxnSpPr>
        <p:spPr>
          <a:xfrm flipH="1">
            <a:off x="9870191" y="4112645"/>
            <a:ext cx="59998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A79E6328-B141-42D5-A2E1-6A0B4618A237}"/>
              </a:ext>
            </a:extLst>
          </p:cNvPr>
          <p:cNvCxnSpPr>
            <a:cxnSpLocks/>
            <a:stCxn id="65" idx="1"/>
            <a:endCxn id="56" idx="3"/>
          </p:cNvCxnSpPr>
          <p:nvPr/>
        </p:nvCxnSpPr>
        <p:spPr>
          <a:xfrm flipH="1">
            <a:off x="8023866" y="4112645"/>
            <a:ext cx="583266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6" name="Picture 2" descr="New Message Icon | Download Mono General 2 icons | IconsPedia">
            <a:extLst>
              <a:ext uri="{FF2B5EF4-FFF2-40B4-BE49-F238E27FC236}">
                <a16:creationId xmlns:a16="http://schemas.microsoft.com/office/drawing/2014/main" id="{8FF6B6B5-21AB-488A-AB88-C117B01DB4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4663" y="3804570"/>
            <a:ext cx="265206" cy="265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" name="Picture 2" descr="New Message Icon | Download Mono General 2 icons | IconsPedia">
            <a:extLst>
              <a:ext uri="{FF2B5EF4-FFF2-40B4-BE49-F238E27FC236}">
                <a16:creationId xmlns:a16="http://schemas.microsoft.com/office/drawing/2014/main" id="{39E0D703-DACF-4941-BE42-8923705EBC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0074" y="3814089"/>
            <a:ext cx="265206" cy="265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Arrow: Right 53">
            <a:extLst>
              <a:ext uri="{FF2B5EF4-FFF2-40B4-BE49-F238E27FC236}">
                <a16:creationId xmlns:a16="http://schemas.microsoft.com/office/drawing/2014/main" id="{7C4EEE36-7F31-4FB4-A308-29B5E8F5AB3B}"/>
              </a:ext>
            </a:extLst>
          </p:cNvPr>
          <p:cNvSpPr/>
          <p:nvPr/>
        </p:nvSpPr>
        <p:spPr>
          <a:xfrm>
            <a:off x="5186149" y="3766362"/>
            <a:ext cx="1515307" cy="566832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7" name="Picture 106" descr="Logo&#10;&#10;Description automatically generated">
            <a:extLst>
              <a:ext uri="{FF2B5EF4-FFF2-40B4-BE49-F238E27FC236}">
                <a16:creationId xmlns:a16="http://schemas.microsoft.com/office/drawing/2014/main" id="{CFC862B3-A453-49E1-8D89-1D1FC829920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5922" y="4791118"/>
            <a:ext cx="1145478" cy="179876"/>
          </a:xfrm>
          <a:prstGeom prst="rect">
            <a:avLst/>
          </a:prstGeom>
        </p:spPr>
      </p:pic>
      <p:sp>
        <p:nvSpPr>
          <p:cNvPr id="109" name="TextBox 108">
            <a:extLst>
              <a:ext uri="{FF2B5EF4-FFF2-40B4-BE49-F238E27FC236}">
                <a16:creationId xmlns:a16="http://schemas.microsoft.com/office/drawing/2014/main" id="{3A7885FD-BDB6-4BBC-9670-C0BFC04229BC}"/>
              </a:ext>
            </a:extLst>
          </p:cNvPr>
          <p:cNvSpPr txBox="1"/>
          <p:nvPr/>
        </p:nvSpPr>
        <p:spPr>
          <a:xfrm>
            <a:off x="5130456" y="3351469"/>
            <a:ext cx="13245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/>
              <a:t>migrating to</a:t>
            </a:r>
          </a:p>
          <a:p>
            <a:pPr algn="r"/>
            <a:r>
              <a:rPr lang="en-US" sz="1600" dirty="0"/>
              <a:t>microservices</a:t>
            </a:r>
          </a:p>
        </p:txBody>
      </p:sp>
    </p:spTree>
    <p:extLst>
      <p:ext uri="{BB962C8B-B14F-4D97-AF65-F5344CB8AC3E}">
        <p14:creationId xmlns:p14="http://schemas.microsoft.com/office/powerpoint/2010/main" val="490047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0" animBg="1"/>
      <p:bldP spid="34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/>
      <p:bldP spid="54" grpId="0" animBg="1"/>
      <p:bldP spid="109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Integrating the modules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ABP’s distributed event bus</a:t>
            </a:r>
            <a:endParaRPr lang="en-US" sz="3200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045EEA-DEB4-407B-9D75-8C986C086B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5871" y="1709982"/>
            <a:ext cx="3460845" cy="9262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EA04DAB-2400-401F-8DF9-1E21EBDB7C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5871" y="2923659"/>
            <a:ext cx="7387988" cy="3491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040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Integrating the modules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ABP’s distributed event bus</a:t>
            </a:r>
            <a:endParaRPr lang="en-US" sz="3200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629E010-F1C6-4E19-B73F-5C4AE07C37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6611011" cy="4802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28614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Integrating the modules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ABP’s distributed event bus</a:t>
            </a:r>
            <a:endParaRPr lang="en-US" sz="3200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D64540D-E715-4B0E-A214-5F0C61BBE3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516" y="2118078"/>
            <a:ext cx="10463284" cy="2851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28724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752299"/>
            <a:ext cx="6595281" cy="3424664"/>
          </a:xfrm>
        </p:spPr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Execute the handlers in the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same database transaction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(unit of work)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Execute the handlers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just before committing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the transaction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Integrating the modules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Transaction &amp; exception handling behavior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5658F3-686A-4130-9F5D-D8B26C65AA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0171" y="1889315"/>
            <a:ext cx="4537319" cy="2882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563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The ABP FRAMEWORK project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https://abp.io  ---  https://github.com/abpframework</a:t>
            </a:r>
            <a:endParaRPr lang="en-US" i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6877770-793B-4215-81BC-3F56EE3EC7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30473"/>
            <a:ext cx="10237967" cy="444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84579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256431"/>
            <a:ext cx="6454254" cy="3920532"/>
          </a:xfrm>
        </p:spPr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Use the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outbox pattern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to ensure transactional event publishing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Use the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inbox pattern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to ensure an event is processed only once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Use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distributed locking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to handle concurrency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Integrating the modules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Transaction &amp; exception handling behavior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3650D19-8445-4FB6-9E11-A98F7C190A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7805" y="2092111"/>
            <a:ext cx="4675959" cy="2743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308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Integrating the modules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caching vs data duplication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28445D1-06F6-4065-91B0-E73FDB88D8C6}"/>
              </a:ext>
            </a:extLst>
          </p:cNvPr>
          <p:cNvSpPr/>
          <p:nvPr/>
        </p:nvSpPr>
        <p:spPr>
          <a:xfrm>
            <a:off x="1518613" y="2289874"/>
            <a:ext cx="2300785" cy="3172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Microservice 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2D79496-4150-4ADF-A04D-64C560569CFC}"/>
              </a:ext>
            </a:extLst>
          </p:cNvPr>
          <p:cNvSpPr/>
          <p:nvPr/>
        </p:nvSpPr>
        <p:spPr>
          <a:xfrm>
            <a:off x="7979860" y="2298851"/>
            <a:ext cx="2300785" cy="3172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Microservice B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1F51B53-50C5-4AE8-82B8-37FEA7E32BAA}"/>
              </a:ext>
            </a:extLst>
          </p:cNvPr>
          <p:cNvSpPr/>
          <p:nvPr/>
        </p:nvSpPr>
        <p:spPr>
          <a:xfrm>
            <a:off x="4749237" y="3319538"/>
            <a:ext cx="2300785" cy="57711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Message Broker</a:t>
            </a:r>
          </a:p>
          <a:p>
            <a:pPr algn="ctr"/>
            <a:r>
              <a:rPr lang="en-US" sz="1200" dirty="0"/>
              <a:t>(RabbitMQ, Kafka, </a:t>
            </a:r>
            <a:r>
              <a:rPr lang="en-US" sz="1200" dirty="0" err="1"/>
              <a:t>etc</a:t>
            </a:r>
            <a:r>
              <a:rPr lang="en-US" sz="1200" dirty="0"/>
              <a:t>)</a:t>
            </a:r>
          </a:p>
        </p:txBody>
      </p:sp>
      <p:pic>
        <p:nvPicPr>
          <p:cNvPr id="10" name="Picture 9" descr="Shape&#10;&#10;Description automatically generated">
            <a:extLst>
              <a:ext uri="{FF2B5EF4-FFF2-40B4-BE49-F238E27FC236}">
                <a16:creationId xmlns:a16="http://schemas.microsoft.com/office/drawing/2014/main" id="{15710BFD-D007-4939-95A9-44DF613AFF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7711" y="4591851"/>
            <a:ext cx="863600" cy="863600"/>
          </a:xfrm>
          <a:prstGeom prst="rect">
            <a:avLst/>
          </a:prstGeom>
        </p:spPr>
      </p:pic>
      <p:pic>
        <p:nvPicPr>
          <p:cNvPr id="11" name="Picture 10" descr="Shape&#10;&#10;Description automatically generated">
            <a:extLst>
              <a:ext uri="{FF2B5EF4-FFF2-40B4-BE49-F238E27FC236}">
                <a16:creationId xmlns:a16="http://schemas.microsoft.com/office/drawing/2014/main" id="{7EA04596-58A4-40D1-BF0A-48CA01E8E5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769" y="4591851"/>
            <a:ext cx="863600" cy="8636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DFA5CCE-2483-4AA6-8027-EFC9679CDBE7}"/>
              </a:ext>
            </a:extLst>
          </p:cNvPr>
          <p:cNvSpPr/>
          <p:nvPr/>
        </p:nvSpPr>
        <p:spPr>
          <a:xfrm>
            <a:off x="2669006" y="3387917"/>
            <a:ext cx="1501942" cy="43213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ABP Event Bus</a:t>
            </a:r>
            <a:endParaRPr lang="en-US" sz="1400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65FBFC8-0C9A-43FA-9BD2-00C141C92877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2065530" y="2606116"/>
            <a:ext cx="3981" cy="198573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C3E0899-4FD6-4D73-A197-2390A8F0169C}"/>
              </a:ext>
            </a:extLst>
          </p:cNvPr>
          <p:cNvCxnSpPr/>
          <p:nvPr/>
        </p:nvCxnSpPr>
        <p:spPr>
          <a:xfrm>
            <a:off x="3064043" y="2606116"/>
            <a:ext cx="0" cy="781801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11D9CBF5-CBA6-43B4-8374-E1552FD7C294}"/>
              </a:ext>
            </a:extLst>
          </p:cNvPr>
          <p:cNvCxnSpPr>
            <a:cxnSpLocks/>
            <a:stCxn id="12" idx="2"/>
            <a:endCxn id="10" idx="3"/>
          </p:cNvCxnSpPr>
          <p:nvPr/>
        </p:nvCxnSpPr>
        <p:spPr>
          <a:xfrm rot="5400000">
            <a:off x="2358844" y="3962518"/>
            <a:ext cx="1203600" cy="918666"/>
          </a:xfrm>
          <a:prstGeom prst="bentConnector2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1353A51-0697-42AB-839E-F9B66479C2D8}"/>
              </a:ext>
            </a:extLst>
          </p:cNvPr>
          <p:cNvCxnSpPr>
            <a:cxnSpLocks/>
            <a:stCxn id="12" idx="3"/>
            <a:endCxn id="9" idx="1"/>
          </p:cNvCxnSpPr>
          <p:nvPr/>
        </p:nvCxnSpPr>
        <p:spPr>
          <a:xfrm>
            <a:off x="4170948" y="3603984"/>
            <a:ext cx="578289" cy="4111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B5019B94-E5DD-4826-AFD0-4816B617B1DB}"/>
              </a:ext>
            </a:extLst>
          </p:cNvPr>
          <p:cNvSpPr/>
          <p:nvPr/>
        </p:nvSpPr>
        <p:spPr>
          <a:xfrm>
            <a:off x="7628311" y="3353301"/>
            <a:ext cx="1501942" cy="43213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ABP Event Bus</a:t>
            </a:r>
            <a:endParaRPr lang="en-US" sz="1400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2340436-E16B-4344-937E-DF31B5BB2D95}"/>
              </a:ext>
            </a:extLst>
          </p:cNvPr>
          <p:cNvCxnSpPr>
            <a:cxnSpLocks/>
          </p:cNvCxnSpPr>
          <p:nvPr/>
        </p:nvCxnSpPr>
        <p:spPr>
          <a:xfrm>
            <a:off x="7050022" y="3611403"/>
            <a:ext cx="578289" cy="4111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DBE82A6-29E0-458F-8249-0B9A4BF25D03}"/>
              </a:ext>
            </a:extLst>
          </p:cNvPr>
          <p:cNvCxnSpPr/>
          <p:nvPr/>
        </p:nvCxnSpPr>
        <p:spPr>
          <a:xfrm>
            <a:off x="8538411" y="2616117"/>
            <a:ext cx="0" cy="737184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51E7639-0F38-409F-A264-483388F06602}"/>
              </a:ext>
            </a:extLst>
          </p:cNvPr>
          <p:cNvCxnSpPr>
            <a:cxnSpLocks/>
            <a:endCxn id="11" idx="0"/>
          </p:cNvCxnSpPr>
          <p:nvPr/>
        </p:nvCxnSpPr>
        <p:spPr>
          <a:xfrm>
            <a:off x="9551836" y="2616117"/>
            <a:ext cx="17733" cy="197573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8E4529E0-DEA1-41B8-9A0C-08948A81EB59}"/>
              </a:ext>
            </a:extLst>
          </p:cNvPr>
          <p:cNvCxnSpPr>
            <a:stCxn id="11" idx="1"/>
            <a:endCxn id="17" idx="2"/>
          </p:cNvCxnSpPr>
          <p:nvPr/>
        </p:nvCxnSpPr>
        <p:spPr>
          <a:xfrm rot="10800000">
            <a:off x="8379283" y="3785435"/>
            <a:ext cx="758487" cy="1238216"/>
          </a:xfrm>
          <a:prstGeom prst="bentConnector2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2EB9FA3F-AF82-4EED-BDF9-94C467667611}"/>
              </a:ext>
            </a:extLst>
          </p:cNvPr>
          <p:cNvSpPr txBox="1"/>
          <p:nvPr/>
        </p:nvSpPr>
        <p:spPr>
          <a:xfrm>
            <a:off x="2452048" y="5034074"/>
            <a:ext cx="13034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outbox/inbox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0AA3B84-EA23-4F7C-A23C-1D2EF073CCC1}"/>
              </a:ext>
            </a:extLst>
          </p:cNvPr>
          <p:cNvSpPr txBox="1"/>
          <p:nvPr/>
        </p:nvSpPr>
        <p:spPr>
          <a:xfrm rot="16200000">
            <a:off x="1022748" y="3484729"/>
            <a:ext cx="16905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application data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EC16C40-8F8E-4895-A43F-F74BDE74A920}"/>
              </a:ext>
            </a:extLst>
          </p:cNvPr>
          <p:cNvSpPr txBox="1"/>
          <p:nvPr/>
        </p:nvSpPr>
        <p:spPr>
          <a:xfrm rot="16200000">
            <a:off x="8858813" y="3485594"/>
            <a:ext cx="16905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application data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93BA069-DB64-4725-BCB2-CC539AAFEF2B}"/>
              </a:ext>
            </a:extLst>
          </p:cNvPr>
          <p:cNvSpPr txBox="1"/>
          <p:nvPr/>
        </p:nvSpPr>
        <p:spPr>
          <a:xfrm>
            <a:off x="7826754" y="5034074"/>
            <a:ext cx="13034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outbox/inbox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A751639-C2E7-4E10-9455-4F03D2AB5AE0}"/>
              </a:ext>
            </a:extLst>
          </p:cNvPr>
          <p:cNvSpPr txBox="1"/>
          <p:nvPr/>
        </p:nvSpPr>
        <p:spPr>
          <a:xfrm>
            <a:off x="4891909" y="4212175"/>
            <a:ext cx="1876476" cy="156966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re-connect</a:t>
            </a:r>
          </a:p>
          <a:p>
            <a:pPr algn="ctr"/>
            <a:r>
              <a:rPr lang="en-US" sz="1600" dirty="0"/>
              <a:t>re-try</a:t>
            </a:r>
          </a:p>
          <a:p>
            <a:pPr algn="ctr"/>
            <a:r>
              <a:rPr lang="en-US" sz="1600" dirty="0"/>
              <a:t>publish/subscribe</a:t>
            </a:r>
          </a:p>
          <a:p>
            <a:pPr algn="ctr"/>
            <a:r>
              <a:rPr lang="en-US" sz="1600" dirty="0"/>
              <a:t>background workers</a:t>
            </a:r>
          </a:p>
          <a:p>
            <a:pPr algn="ctr"/>
            <a:r>
              <a:rPr lang="en-US" sz="1600" dirty="0"/>
              <a:t>auto-events</a:t>
            </a:r>
          </a:p>
          <a:p>
            <a:pPr algn="ctr"/>
            <a:r>
              <a:rPr lang="en-US" sz="1600" dirty="0"/>
              <a:t>distributed locking</a:t>
            </a:r>
          </a:p>
        </p:txBody>
      </p: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EADBC44C-03A2-4ADF-AE4D-0CE39A8D77C5}"/>
              </a:ext>
            </a:extLst>
          </p:cNvPr>
          <p:cNvCxnSpPr>
            <a:endCxn id="26" idx="1"/>
          </p:cNvCxnSpPr>
          <p:nvPr/>
        </p:nvCxnSpPr>
        <p:spPr>
          <a:xfrm rot="16200000" flipH="1">
            <a:off x="3988771" y="4093867"/>
            <a:ext cx="1374450" cy="431825"/>
          </a:xfrm>
          <a:prstGeom prst="bentConnector2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ABDD161A-69A3-4B89-B204-2FC413E07FA3}"/>
              </a:ext>
            </a:extLst>
          </p:cNvPr>
          <p:cNvCxnSpPr>
            <a:endCxn id="26" idx="3"/>
          </p:cNvCxnSpPr>
          <p:nvPr/>
        </p:nvCxnSpPr>
        <p:spPr>
          <a:xfrm rot="5400000">
            <a:off x="6367588" y="4025409"/>
            <a:ext cx="1372394" cy="570799"/>
          </a:xfrm>
          <a:prstGeom prst="bentConnector2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BDE52AC0-3CD9-4ED4-A6DA-60FA6D873DAA}"/>
              </a:ext>
            </a:extLst>
          </p:cNvPr>
          <p:cNvSpPr txBox="1"/>
          <p:nvPr/>
        </p:nvSpPr>
        <p:spPr>
          <a:xfrm rot="16200000">
            <a:off x="2586549" y="2808708"/>
            <a:ext cx="6542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event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D1450ED-9DCA-4BCA-A4EF-3AC4334E0137}"/>
              </a:ext>
            </a:extLst>
          </p:cNvPr>
          <p:cNvSpPr txBox="1"/>
          <p:nvPr/>
        </p:nvSpPr>
        <p:spPr>
          <a:xfrm rot="16200000">
            <a:off x="8058136" y="2815432"/>
            <a:ext cx="6542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event</a:t>
            </a:r>
          </a:p>
        </p:txBody>
      </p:sp>
    </p:spTree>
    <p:extLst>
      <p:ext uri="{BB962C8B-B14F-4D97-AF65-F5344CB8AC3E}">
        <p14:creationId xmlns:p14="http://schemas.microsoft.com/office/powerpoint/2010/main" val="3795673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  <p:bldP spid="17" grpId="0" animBg="1"/>
      <p:bldP spid="22" grpId="0"/>
      <p:bldP spid="25" grpId="0"/>
      <p:bldP spid="26" grpId="0" animBg="1"/>
      <p:bldP spid="29" grpId="0"/>
      <p:bldP spid="30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5DFBE-19DA-408D-84E6-F4043FC30B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8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Modularizing the UI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5612B9-B745-46CB-8A20-997CA82E05E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0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DESIGNING A MODULAR MONOLITH</a:t>
            </a:r>
            <a:endParaRPr lang="en-US" sz="2000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254338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D58DF49D-8EBE-470E-8B68-5189C246573E}"/>
              </a:ext>
            </a:extLst>
          </p:cNvPr>
          <p:cNvSpPr/>
          <p:nvPr/>
        </p:nvSpPr>
        <p:spPr>
          <a:xfrm>
            <a:off x="751229" y="2953432"/>
            <a:ext cx="4275934" cy="240558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dirty="0"/>
              <a:t>Monolith host (single process)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Modularizing the UI</a:t>
            </a:r>
            <a:br>
              <a:rPr lang="en-US" sz="32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Monolith UI layer</a:t>
            </a:r>
            <a:endParaRPr lang="en-US" sz="3200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EC78B46-EF87-4416-8DD8-76581E27E549}"/>
              </a:ext>
            </a:extLst>
          </p:cNvPr>
          <p:cNvSpPr/>
          <p:nvPr/>
        </p:nvSpPr>
        <p:spPr>
          <a:xfrm>
            <a:off x="4025793" y="3036685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D37328F-D978-401A-B4BC-F30247644641}"/>
              </a:ext>
            </a:extLst>
          </p:cNvPr>
          <p:cNvSpPr/>
          <p:nvPr/>
        </p:nvSpPr>
        <p:spPr>
          <a:xfrm>
            <a:off x="4101208" y="358643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D38C6A6-64AE-4FAA-A28D-3246A94B14D2}"/>
              </a:ext>
            </a:extLst>
          </p:cNvPr>
          <p:cNvSpPr/>
          <p:nvPr/>
        </p:nvSpPr>
        <p:spPr>
          <a:xfrm>
            <a:off x="4101208" y="3759261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F4F8EF8-84FB-4A04-A6A5-1B3C8DF0ABC5}"/>
              </a:ext>
            </a:extLst>
          </p:cNvPr>
          <p:cNvSpPr/>
          <p:nvPr/>
        </p:nvSpPr>
        <p:spPr>
          <a:xfrm>
            <a:off x="4101208" y="393208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C4BF9B5-7C72-4E35-8B8F-A30A71ECB9C6}"/>
              </a:ext>
            </a:extLst>
          </p:cNvPr>
          <p:cNvSpPr/>
          <p:nvPr/>
        </p:nvSpPr>
        <p:spPr>
          <a:xfrm>
            <a:off x="4101208" y="410491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D461535-C12A-4F9C-B5F5-476934B29ED2}"/>
              </a:ext>
            </a:extLst>
          </p:cNvPr>
          <p:cNvSpPr txBox="1"/>
          <p:nvPr/>
        </p:nvSpPr>
        <p:spPr>
          <a:xfrm>
            <a:off x="4048846" y="3014861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Basket module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57626A8-5D86-48CD-BC24-F318E1DA778A}"/>
              </a:ext>
            </a:extLst>
          </p:cNvPr>
          <p:cNvSpPr/>
          <p:nvPr/>
        </p:nvSpPr>
        <p:spPr>
          <a:xfrm>
            <a:off x="838200" y="4580493"/>
            <a:ext cx="4101993" cy="35625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User Interface Layer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115F99C-3145-43A8-A65F-74979C08EC9C}"/>
              </a:ext>
            </a:extLst>
          </p:cNvPr>
          <p:cNvCxnSpPr>
            <a:cxnSpLocks/>
            <a:endCxn id="30" idx="2"/>
          </p:cNvCxnSpPr>
          <p:nvPr/>
        </p:nvCxnSpPr>
        <p:spPr>
          <a:xfrm flipV="1">
            <a:off x="1295400" y="4321726"/>
            <a:ext cx="0" cy="25876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5190A0D-B0BD-4D21-B3D6-142F4291213A}"/>
              </a:ext>
            </a:extLst>
          </p:cNvPr>
          <p:cNvCxnSpPr>
            <a:cxnSpLocks/>
            <a:endCxn id="24" idx="2"/>
          </p:cNvCxnSpPr>
          <p:nvPr/>
        </p:nvCxnSpPr>
        <p:spPr>
          <a:xfrm flipV="1">
            <a:off x="2362985" y="4321726"/>
            <a:ext cx="0" cy="25876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A94A88E-E800-43F9-8B2D-209863567E9E}"/>
              </a:ext>
            </a:extLst>
          </p:cNvPr>
          <p:cNvCxnSpPr>
            <a:cxnSpLocks/>
            <a:endCxn id="18" idx="2"/>
          </p:cNvCxnSpPr>
          <p:nvPr/>
        </p:nvCxnSpPr>
        <p:spPr>
          <a:xfrm flipV="1">
            <a:off x="3415408" y="4321726"/>
            <a:ext cx="0" cy="25876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D14F2DA-84E5-49DE-83E4-8D626AA33DFD}"/>
              </a:ext>
            </a:extLst>
          </p:cNvPr>
          <p:cNvCxnSpPr>
            <a:cxnSpLocks/>
            <a:endCxn id="7" idx="2"/>
          </p:cNvCxnSpPr>
          <p:nvPr/>
        </p:nvCxnSpPr>
        <p:spPr>
          <a:xfrm flipV="1">
            <a:off x="4482993" y="4321726"/>
            <a:ext cx="0" cy="25876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002EF0F6-5177-4709-97B4-8BB97D6828E7}"/>
              </a:ext>
            </a:extLst>
          </p:cNvPr>
          <p:cNvSpPr/>
          <p:nvPr/>
        </p:nvSpPr>
        <p:spPr>
          <a:xfrm>
            <a:off x="2958208" y="3036685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9AAC411-0917-4C3D-A780-E3B83081935F}"/>
              </a:ext>
            </a:extLst>
          </p:cNvPr>
          <p:cNvSpPr/>
          <p:nvPr/>
        </p:nvSpPr>
        <p:spPr>
          <a:xfrm>
            <a:off x="3033623" y="358643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49A2E34-3018-48B5-B7F6-CC5BDB627DAA}"/>
              </a:ext>
            </a:extLst>
          </p:cNvPr>
          <p:cNvSpPr/>
          <p:nvPr/>
        </p:nvSpPr>
        <p:spPr>
          <a:xfrm>
            <a:off x="3033623" y="3759261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CAC1035-CC42-4032-B3D0-47C98794403B}"/>
              </a:ext>
            </a:extLst>
          </p:cNvPr>
          <p:cNvSpPr/>
          <p:nvPr/>
        </p:nvSpPr>
        <p:spPr>
          <a:xfrm>
            <a:off x="3033623" y="393208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4D0470E-DC1E-487F-98A0-6EBA20BA87D4}"/>
              </a:ext>
            </a:extLst>
          </p:cNvPr>
          <p:cNvSpPr/>
          <p:nvPr/>
        </p:nvSpPr>
        <p:spPr>
          <a:xfrm>
            <a:off x="3033623" y="410491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49D6951-BEF5-4C8B-8599-2517FC902A4B}"/>
              </a:ext>
            </a:extLst>
          </p:cNvPr>
          <p:cNvSpPr txBox="1"/>
          <p:nvPr/>
        </p:nvSpPr>
        <p:spPr>
          <a:xfrm>
            <a:off x="2981261" y="3014861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Payment module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FEC5D63-5A4F-4F66-9FA0-A387820F5F13}"/>
              </a:ext>
            </a:extLst>
          </p:cNvPr>
          <p:cNvSpPr/>
          <p:nvPr/>
        </p:nvSpPr>
        <p:spPr>
          <a:xfrm>
            <a:off x="1905785" y="3036685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A3C1AC0-3A9B-43FD-91AA-5F183F5748DC}"/>
              </a:ext>
            </a:extLst>
          </p:cNvPr>
          <p:cNvSpPr/>
          <p:nvPr/>
        </p:nvSpPr>
        <p:spPr>
          <a:xfrm>
            <a:off x="1981200" y="358643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D9A3C90-EADF-40FA-8A8D-1810A11F28C8}"/>
              </a:ext>
            </a:extLst>
          </p:cNvPr>
          <p:cNvSpPr/>
          <p:nvPr/>
        </p:nvSpPr>
        <p:spPr>
          <a:xfrm>
            <a:off x="1981200" y="3759261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2C7E820-B8AA-421A-992F-FB34B0778625}"/>
              </a:ext>
            </a:extLst>
          </p:cNvPr>
          <p:cNvSpPr/>
          <p:nvPr/>
        </p:nvSpPr>
        <p:spPr>
          <a:xfrm>
            <a:off x="1981200" y="393208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6FCBDBB-5549-4467-929B-A7433BAAA562}"/>
              </a:ext>
            </a:extLst>
          </p:cNvPr>
          <p:cNvSpPr/>
          <p:nvPr/>
        </p:nvSpPr>
        <p:spPr>
          <a:xfrm>
            <a:off x="1981200" y="410491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64C3CE1-FAFD-4067-BFC8-787362165A2F}"/>
              </a:ext>
            </a:extLst>
          </p:cNvPr>
          <p:cNvSpPr txBox="1"/>
          <p:nvPr/>
        </p:nvSpPr>
        <p:spPr>
          <a:xfrm>
            <a:off x="1928838" y="3014861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Order module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F26E58B-BF3D-4536-93C7-6A68790F564B}"/>
              </a:ext>
            </a:extLst>
          </p:cNvPr>
          <p:cNvSpPr/>
          <p:nvPr/>
        </p:nvSpPr>
        <p:spPr>
          <a:xfrm>
            <a:off x="838200" y="3036685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8E0440C-410B-44B1-8101-C841BB63AD5B}"/>
              </a:ext>
            </a:extLst>
          </p:cNvPr>
          <p:cNvSpPr/>
          <p:nvPr/>
        </p:nvSpPr>
        <p:spPr>
          <a:xfrm>
            <a:off x="913615" y="358643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465B40F-4843-4A26-B6D3-7C7298D1CD2F}"/>
              </a:ext>
            </a:extLst>
          </p:cNvPr>
          <p:cNvSpPr/>
          <p:nvPr/>
        </p:nvSpPr>
        <p:spPr>
          <a:xfrm>
            <a:off x="913615" y="3759261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1AB2077-5268-4EF9-8945-2E0416DEF4A1}"/>
              </a:ext>
            </a:extLst>
          </p:cNvPr>
          <p:cNvSpPr/>
          <p:nvPr/>
        </p:nvSpPr>
        <p:spPr>
          <a:xfrm>
            <a:off x="913615" y="393208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13C9875-3211-4E1F-815A-81735921007F}"/>
              </a:ext>
            </a:extLst>
          </p:cNvPr>
          <p:cNvSpPr/>
          <p:nvPr/>
        </p:nvSpPr>
        <p:spPr>
          <a:xfrm>
            <a:off x="913615" y="410491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1D0AB08-C387-40EC-9D55-90E69AFDFA6F}"/>
              </a:ext>
            </a:extLst>
          </p:cNvPr>
          <p:cNvSpPr txBox="1"/>
          <p:nvPr/>
        </p:nvSpPr>
        <p:spPr>
          <a:xfrm>
            <a:off x="861253" y="3014861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Customer</a:t>
            </a:r>
            <a:r>
              <a:rPr lang="en-US" sz="1400" dirty="0">
                <a:solidFill>
                  <a:schemeClr val="bg1"/>
                </a:solidFill>
              </a:rPr>
              <a:t> module</a:t>
            </a:r>
          </a:p>
        </p:txBody>
      </p:sp>
      <p:pic>
        <p:nvPicPr>
          <p:cNvPr id="36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EF7BB77C-0D6D-4339-927C-DAE64582A6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509" y="2052155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3662C979-A458-4F94-987E-A6CEFD679339}"/>
              </a:ext>
            </a:extLst>
          </p:cNvPr>
          <p:cNvCxnSpPr>
            <a:cxnSpLocks/>
            <a:stCxn id="35" idx="0"/>
            <a:endCxn id="36" idx="2"/>
          </p:cNvCxnSpPr>
          <p:nvPr/>
        </p:nvCxnSpPr>
        <p:spPr>
          <a:xfrm flipH="1" flipV="1">
            <a:off x="1274073" y="2493590"/>
            <a:ext cx="6673" cy="52127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B21678F7-01B0-4110-866E-59F967645E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4330" y="2050321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71824F8-7228-4755-A15B-1EAC85FC0ECA}"/>
              </a:ext>
            </a:extLst>
          </p:cNvPr>
          <p:cNvCxnSpPr>
            <a:cxnSpLocks/>
            <a:stCxn id="29" idx="0"/>
            <a:endCxn id="38" idx="2"/>
          </p:cNvCxnSpPr>
          <p:nvPr/>
        </p:nvCxnSpPr>
        <p:spPr>
          <a:xfrm flipH="1" flipV="1">
            <a:off x="2339894" y="2491756"/>
            <a:ext cx="8437" cy="5231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CEE20386-6D35-4157-8267-945CA63B7E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7417" y="2061615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054402EB-9A95-44FF-B9F2-DD114EB8FE24}"/>
              </a:ext>
            </a:extLst>
          </p:cNvPr>
          <p:cNvCxnSpPr>
            <a:cxnSpLocks/>
            <a:endCxn id="40" idx="2"/>
          </p:cNvCxnSpPr>
          <p:nvPr/>
        </p:nvCxnSpPr>
        <p:spPr>
          <a:xfrm flipH="1" flipV="1">
            <a:off x="3392981" y="2503050"/>
            <a:ext cx="8437" cy="5231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AFD850DA-82A3-485E-B85C-D6FCEA64DC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5002" y="2070562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47BAA06-D7AE-440F-A6E3-413899E9C4D9}"/>
              </a:ext>
            </a:extLst>
          </p:cNvPr>
          <p:cNvCxnSpPr>
            <a:cxnSpLocks/>
            <a:endCxn id="42" idx="2"/>
          </p:cNvCxnSpPr>
          <p:nvPr/>
        </p:nvCxnSpPr>
        <p:spPr>
          <a:xfrm flipH="1" flipV="1">
            <a:off x="4460566" y="2511997"/>
            <a:ext cx="8437" cy="5231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78F46F33-6F11-4917-8BD1-8F0BED687EA7}"/>
              </a:ext>
            </a:extLst>
          </p:cNvPr>
          <p:cNvSpPr/>
          <p:nvPr/>
        </p:nvSpPr>
        <p:spPr>
          <a:xfrm>
            <a:off x="10526372" y="2656408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6B78DA31-74C4-49B8-975B-53C97095AF7B}"/>
              </a:ext>
            </a:extLst>
          </p:cNvPr>
          <p:cNvSpPr/>
          <p:nvPr/>
        </p:nvSpPr>
        <p:spPr>
          <a:xfrm>
            <a:off x="10601787" y="3206158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DABDB421-DBFE-4D50-A76C-DF3A555E9F00}"/>
              </a:ext>
            </a:extLst>
          </p:cNvPr>
          <p:cNvSpPr/>
          <p:nvPr/>
        </p:nvSpPr>
        <p:spPr>
          <a:xfrm>
            <a:off x="10601787" y="3378984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FD46353-83A4-40EB-AA14-EF6CBA0B885F}"/>
              </a:ext>
            </a:extLst>
          </p:cNvPr>
          <p:cNvSpPr/>
          <p:nvPr/>
        </p:nvSpPr>
        <p:spPr>
          <a:xfrm>
            <a:off x="10601787" y="3551810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9EF083C8-E8AB-48FF-B318-175907D9029D}"/>
              </a:ext>
            </a:extLst>
          </p:cNvPr>
          <p:cNvSpPr/>
          <p:nvPr/>
        </p:nvSpPr>
        <p:spPr>
          <a:xfrm>
            <a:off x="10601787" y="3724636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1AECFD0-4AA4-46D2-AE48-2C50C08AE6E5}"/>
              </a:ext>
            </a:extLst>
          </p:cNvPr>
          <p:cNvSpPr txBox="1"/>
          <p:nvPr/>
        </p:nvSpPr>
        <p:spPr>
          <a:xfrm>
            <a:off x="10549425" y="2634584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Basket service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C5B804F6-2815-406D-A9E4-EB714320C7B6}"/>
              </a:ext>
            </a:extLst>
          </p:cNvPr>
          <p:cNvSpPr/>
          <p:nvPr/>
        </p:nvSpPr>
        <p:spPr>
          <a:xfrm>
            <a:off x="7338779" y="4561170"/>
            <a:ext cx="4101993" cy="35625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API Gateway (backend for frontend)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CDEEA818-6E29-42E4-AC33-53CA3CB6D3F5}"/>
              </a:ext>
            </a:extLst>
          </p:cNvPr>
          <p:cNvCxnSpPr>
            <a:cxnSpLocks/>
            <a:endCxn id="69" idx="2"/>
          </p:cNvCxnSpPr>
          <p:nvPr/>
        </p:nvCxnSpPr>
        <p:spPr>
          <a:xfrm flipH="1" flipV="1">
            <a:off x="7795979" y="3941449"/>
            <a:ext cx="11526" cy="619721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FD2A52F6-E233-42B4-9AEB-8F6D16FA57DB}"/>
              </a:ext>
            </a:extLst>
          </p:cNvPr>
          <p:cNvCxnSpPr>
            <a:cxnSpLocks/>
            <a:endCxn id="63" idx="2"/>
          </p:cNvCxnSpPr>
          <p:nvPr/>
        </p:nvCxnSpPr>
        <p:spPr>
          <a:xfrm flipV="1">
            <a:off x="8863564" y="3941449"/>
            <a:ext cx="0" cy="619721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813B078D-642A-451E-88EC-66FBF4CCE87C}"/>
              </a:ext>
            </a:extLst>
          </p:cNvPr>
          <p:cNvCxnSpPr>
            <a:cxnSpLocks/>
            <a:endCxn id="57" idx="2"/>
          </p:cNvCxnSpPr>
          <p:nvPr/>
        </p:nvCxnSpPr>
        <p:spPr>
          <a:xfrm flipH="1" flipV="1">
            <a:off x="9915987" y="3941449"/>
            <a:ext cx="11526" cy="619721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9BF3CBF6-0B16-4BE8-96EA-AC64A324187A}"/>
              </a:ext>
            </a:extLst>
          </p:cNvPr>
          <p:cNvCxnSpPr>
            <a:cxnSpLocks/>
            <a:endCxn id="46" idx="2"/>
          </p:cNvCxnSpPr>
          <p:nvPr/>
        </p:nvCxnSpPr>
        <p:spPr>
          <a:xfrm flipV="1">
            <a:off x="10983572" y="3941449"/>
            <a:ext cx="0" cy="619721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 56">
            <a:extLst>
              <a:ext uri="{FF2B5EF4-FFF2-40B4-BE49-F238E27FC236}">
                <a16:creationId xmlns:a16="http://schemas.microsoft.com/office/drawing/2014/main" id="{5D16065D-2CC8-4CEE-9FCB-38DC3B632882}"/>
              </a:ext>
            </a:extLst>
          </p:cNvPr>
          <p:cNvSpPr/>
          <p:nvPr/>
        </p:nvSpPr>
        <p:spPr>
          <a:xfrm>
            <a:off x="9458787" y="2656408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1DAE8C80-0E85-4025-A7E9-0E8AE64AB81F}"/>
              </a:ext>
            </a:extLst>
          </p:cNvPr>
          <p:cNvSpPr/>
          <p:nvPr/>
        </p:nvSpPr>
        <p:spPr>
          <a:xfrm>
            <a:off x="9534202" y="3206158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F9808E2D-E5B3-49F3-B88B-8F114AC8394A}"/>
              </a:ext>
            </a:extLst>
          </p:cNvPr>
          <p:cNvSpPr/>
          <p:nvPr/>
        </p:nvSpPr>
        <p:spPr>
          <a:xfrm>
            <a:off x="9534202" y="3378984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D576BCBA-1E0B-4DCF-B30E-CA8D2D90B0A5}"/>
              </a:ext>
            </a:extLst>
          </p:cNvPr>
          <p:cNvSpPr/>
          <p:nvPr/>
        </p:nvSpPr>
        <p:spPr>
          <a:xfrm>
            <a:off x="9534202" y="3551810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64F2A649-60A8-4DD9-BE6F-8E28F06496C2}"/>
              </a:ext>
            </a:extLst>
          </p:cNvPr>
          <p:cNvSpPr/>
          <p:nvPr/>
        </p:nvSpPr>
        <p:spPr>
          <a:xfrm>
            <a:off x="9534202" y="3724636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464503D5-334E-4C7E-A4C6-FFB4C8B35DE7}"/>
              </a:ext>
            </a:extLst>
          </p:cNvPr>
          <p:cNvSpPr txBox="1"/>
          <p:nvPr/>
        </p:nvSpPr>
        <p:spPr>
          <a:xfrm>
            <a:off x="9481840" y="2634584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Payment service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ACDFA086-0997-4247-A6F2-FE9E25216676}"/>
              </a:ext>
            </a:extLst>
          </p:cNvPr>
          <p:cNvSpPr/>
          <p:nvPr/>
        </p:nvSpPr>
        <p:spPr>
          <a:xfrm>
            <a:off x="8406364" y="2656408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9B29C043-4D0F-44AB-A0C5-656435B83DFB}"/>
              </a:ext>
            </a:extLst>
          </p:cNvPr>
          <p:cNvSpPr/>
          <p:nvPr/>
        </p:nvSpPr>
        <p:spPr>
          <a:xfrm>
            <a:off x="8481779" y="3206158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84429076-C567-49E3-814D-D01EFD487FA7}"/>
              </a:ext>
            </a:extLst>
          </p:cNvPr>
          <p:cNvSpPr/>
          <p:nvPr/>
        </p:nvSpPr>
        <p:spPr>
          <a:xfrm>
            <a:off x="8481779" y="3378984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E4F119DD-F5AC-4BBA-A85C-5F1675D4FAF8}"/>
              </a:ext>
            </a:extLst>
          </p:cNvPr>
          <p:cNvSpPr/>
          <p:nvPr/>
        </p:nvSpPr>
        <p:spPr>
          <a:xfrm>
            <a:off x="8481779" y="3551810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47C245A9-F556-42DC-A32E-F686325E873E}"/>
              </a:ext>
            </a:extLst>
          </p:cNvPr>
          <p:cNvSpPr/>
          <p:nvPr/>
        </p:nvSpPr>
        <p:spPr>
          <a:xfrm>
            <a:off x="8481779" y="3724636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040BD821-06C5-4E87-BB4F-2DDF6785FC0C}"/>
              </a:ext>
            </a:extLst>
          </p:cNvPr>
          <p:cNvSpPr txBox="1"/>
          <p:nvPr/>
        </p:nvSpPr>
        <p:spPr>
          <a:xfrm>
            <a:off x="8429417" y="2634584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Order service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F326830A-978B-4ED4-B699-36F031902B44}"/>
              </a:ext>
            </a:extLst>
          </p:cNvPr>
          <p:cNvSpPr/>
          <p:nvPr/>
        </p:nvSpPr>
        <p:spPr>
          <a:xfrm>
            <a:off x="7338779" y="2656408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8107C09E-9D07-4B93-AA7D-BD56B4665747}"/>
              </a:ext>
            </a:extLst>
          </p:cNvPr>
          <p:cNvSpPr/>
          <p:nvPr/>
        </p:nvSpPr>
        <p:spPr>
          <a:xfrm>
            <a:off x="7414194" y="3206158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1830A257-A802-47F0-B09A-EEDA16F859E5}"/>
              </a:ext>
            </a:extLst>
          </p:cNvPr>
          <p:cNvSpPr/>
          <p:nvPr/>
        </p:nvSpPr>
        <p:spPr>
          <a:xfrm>
            <a:off x="7414194" y="3378984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60D34006-FB6F-4EFE-808A-07AAB15E07D1}"/>
              </a:ext>
            </a:extLst>
          </p:cNvPr>
          <p:cNvSpPr/>
          <p:nvPr/>
        </p:nvSpPr>
        <p:spPr>
          <a:xfrm>
            <a:off x="7414194" y="3551810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E23DFD45-6937-4A6C-B1A9-F186D76184AC}"/>
              </a:ext>
            </a:extLst>
          </p:cNvPr>
          <p:cNvSpPr/>
          <p:nvPr/>
        </p:nvSpPr>
        <p:spPr>
          <a:xfrm>
            <a:off x="7414194" y="3724636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DE2E5973-FD53-44F0-A1D3-5C18092A7332}"/>
              </a:ext>
            </a:extLst>
          </p:cNvPr>
          <p:cNvSpPr txBox="1"/>
          <p:nvPr/>
        </p:nvSpPr>
        <p:spPr>
          <a:xfrm>
            <a:off x="7361832" y="2634584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Customer</a:t>
            </a:r>
            <a:r>
              <a:rPr lang="en-US" sz="1400" dirty="0">
                <a:solidFill>
                  <a:schemeClr val="bg1"/>
                </a:solidFill>
              </a:rPr>
              <a:t> service</a:t>
            </a:r>
          </a:p>
        </p:txBody>
      </p:sp>
      <p:pic>
        <p:nvPicPr>
          <p:cNvPr id="75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1CA6DE97-39A1-4A15-85FA-565F618B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9088" y="1671878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C1F6AA75-B0CB-47B5-BE72-EAFE5943F25C}"/>
              </a:ext>
            </a:extLst>
          </p:cNvPr>
          <p:cNvCxnSpPr>
            <a:cxnSpLocks/>
            <a:stCxn id="74" idx="0"/>
            <a:endCxn id="75" idx="2"/>
          </p:cNvCxnSpPr>
          <p:nvPr/>
        </p:nvCxnSpPr>
        <p:spPr>
          <a:xfrm flipH="1" flipV="1">
            <a:off x="7774652" y="2113313"/>
            <a:ext cx="6673" cy="52127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7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F60F6F07-BA44-47C0-A778-0A0BCA0FA9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4909" y="1670044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E4BD8B73-8C55-4D71-832F-9BD72088BB2D}"/>
              </a:ext>
            </a:extLst>
          </p:cNvPr>
          <p:cNvCxnSpPr>
            <a:cxnSpLocks/>
            <a:stCxn id="68" idx="0"/>
            <a:endCxn id="77" idx="2"/>
          </p:cNvCxnSpPr>
          <p:nvPr/>
        </p:nvCxnSpPr>
        <p:spPr>
          <a:xfrm flipH="1" flipV="1">
            <a:off x="8840473" y="2111479"/>
            <a:ext cx="8437" cy="5231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9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64C0512D-3BE2-4394-817B-01B23B5F6C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7996" y="1681338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DD05EB3A-6C1E-41CC-914A-A3EE3AF1A62F}"/>
              </a:ext>
            </a:extLst>
          </p:cNvPr>
          <p:cNvCxnSpPr>
            <a:cxnSpLocks/>
            <a:endCxn id="79" idx="2"/>
          </p:cNvCxnSpPr>
          <p:nvPr/>
        </p:nvCxnSpPr>
        <p:spPr>
          <a:xfrm flipH="1" flipV="1">
            <a:off x="9893560" y="2122773"/>
            <a:ext cx="8437" cy="5231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8E5E07D2-F8B9-473A-9F10-CCFF4DADBC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5581" y="1690285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E6E333D7-F353-4C62-9366-9D1F415AED15}"/>
              </a:ext>
            </a:extLst>
          </p:cNvPr>
          <p:cNvCxnSpPr>
            <a:cxnSpLocks/>
            <a:endCxn id="81" idx="2"/>
          </p:cNvCxnSpPr>
          <p:nvPr/>
        </p:nvCxnSpPr>
        <p:spPr>
          <a:xfrm flipH="1" flipV="1">
            <a:off x="10961145" y="2131720"/>
            <a:ext cx="8437" cy="5231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ectangle 82">
            <a:extLst>
              <a:ext uri="{FF2B5EF4-FFF2-40B4-BE49-F238E27FC236}">
                <a16:creationId xmlns:a16="http://schemas.microsoft.com/office/drawing/2014/main" id="{AEA4F7F0-CF25-4313-AED3-DBDC99932BF9}"/>
              </a:ext>
            </a:extLst>
          </p:cNvPr>
          <p:cNvSpPr/>
          <p:nvPr/>
        </p:nvSpPr>
        <p:spPr>
          <a:xfrm>
            <a:off x="7338778" y="5359018"/>
            <a:ext cx="4101993" cy="35625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User Interface Application</a:t>
            </a:r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608644E9-E0F7-410B-8432-57E1E2D12D58}"/>
              </a:ext>
            </a:extLst>
          </p:cNvPr>
          <p:cNvCxnSpPr>
            <a:cxnSpLocks/>
            <a:stCxn id="83" idx="0"/>
            <a:endCxn id="52" idx="2"/>
          </p:cNvCxnSpPr>
          <p:nvPr/>
        </p:nvCxnSpPr>
        <p:spPr>
          <a:xfrm flipV="1">
            <a:off x="9389775" y="4917424"/>
            <a:ext cx="1" cy="441594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Arrow: Right 90">
            <a:extLst>
              <a:ext uri="{FF2B5EF4-FFF2-40B4-BE49-F238E27FC236}">
                <a16:creationId xmlns:a16="http://schemas.microsoft.com/office/drawing/2014/main" id="{FD6564A5-AAED-4335-9979-445981D81739}"/>
              </a:ext>
            </a:extLst>
          </p:cNvPr>
          <p:cNvSpPr/>
          <p:nvPr/>
        </p:nvSpPr>
        <p:spPr>
          <a:xfrm>
            <a:off x="5439566" y="3891237"/>
            <a:ext cx="1515307" cy="566832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32891E7C-339F-4910-871D-77ED591B2EBC}"/>
              </a:ext>
            </a:extLst>
          </p:cNvPr>
          <p:cNvSpPr txBox="1"/>
          <p:nvPr/>
        </p:nvSpPr>
        <p:spPr>
          <a:xfrm>
            <a:off x="5383873" y="3476344"/>
            <a:ext cx="13245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/>
              <a:t>migrating to</a:t>
            </a:r>
          </a:p>
          <a:p>
            <a:pPr algn="r"/>
            <a:r>
              <a:rPr lang="en-US" sz="1600" dirty="0"/>
              <a:t>microservices</a:t>
            </a:r>
          </a:p>
        </p:txBody>
      </p:sp>
    </p:spTree>
    <p:extLst>
      <p:ext uri="{BB962C8B-B14F-4D97-AF65-F5344CB8AC3E}">
        <p14:creationId xmlns:p14="http://schemas.microsoft.com/office/powerpoint/2010/main" val="658856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47" grpId="0" animBg="1"/>
      <p:bldP spid="48" grpId="0" animBg="1"/>
      <p:bldP spid="49" grpId="0" animBg="1"/>
      <p:bldP spid="50" grpId="0" animBg="1"/>
      <p:bldP spid="51" grpId="0"/>
      <p:bldP spid="52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/>
      <p:bldP spid="63" grpId="0" animBg="1"/>
      <p:bldP spid="64" grpId="0" animBg="1"/>
      <p:bldP spid="65" grpId="0" animBg="1"/>
      <p:bldP spid="66" grpId="0" animBg="1"/>
      <p:bldP spid="67" grpId="0" animBg="1"/>
      <p:bldP spid="68" grpId="0"/>
      <p:bldP spid="69" grpId="0" animBg="1"/>
      <p:bldP spid="70" grpId="0" animBg="1"/>
      <p:bldP spid="71" grpId="0" animBg="1"/>
      <p:bldP spid="72" grpId="0" animBg="1"/>
      <p:bldP spid="73" grpId="0" animBg="1"/>
      <p:bldP spid="74" grpId="0"/>
      <p:bldP spid="83" grpId="0" animBg="1"/>
      <p:bldP spid="91" grpId="0" animBg="1"/>
      <p:bldP spid="92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D58DF49D-8EBE-470E-8B68-5189C246573E}"/>
              </a:ext>
            </a:extLst>
          </p:cNvPr>
          <p:cNvSpPr/>
          <p:nvPr/>
        </p:nvSpPr>
        <p:spPr>
          <a:xfrm>
            <a:off x="751229" y="2953432"/>
            <a:ext cx="4275934" cy="341552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dirty="0"/>
              <a:t>Monolith host (single process)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Modularizing the UI 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Modular UI layer</a:t>
            </a:r>
            <a:endParaRPr lang="en-US" sz="3200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EC78B46-EF87-4416-8DD8-76581E27E549}"/>
              </a:ext>
            </a:extLst>
          </p:cNvPr>
          <p:cNvSpPr/>
          <p:nvPr/>
        </p:nvSpPr>
        <p:spPr>
          <a:xfrm>
            <a:off x="4025793" y="3036685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D37328F-D978-401A-B4BC-F30247644641}"/>
              </a:ext>
            </a:extLst>
          </p:cNvPr>
          <p:cNvSpPr/>
          <p:nvPr/>
        </p:nvSpPr>
        <p:spPr>
          <a:xfrm>
            <a:off x="4101208" y="358643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D38C6A6-64AE-4FAA-A28D-3246A94B14D2}"/>
              </a:ext>
            </a:extLst>
          </p:cNvPr>
          <p:cNvSpPr/>
          <p:nvPr/>
        </p:nvSpPr>
        <p:spPr>
          <a:xfrm>
            <a:off x="4101208" y="3759261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F4F8EF8-84FB-4A04-A6A5-1B3C8DF0ABC5}"/>
              </a:ext>
            </a:extLst>
          </p:cNvPr>
          <p:cNvSpPr/>
          <p:nvPr/>
        </p:nvSpPr>
        <p:spPr>
          <a:xfrm>
            <a:off x="4101208" y="393208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C4BF9B5-7C72-4E35-8B8F-A30A71ECB9C6}"/>
              </a:ext>
            </a:extLst>
          </p:cNvPr>
          <p:cNvSpPr/>
          <p:nvPr/>
        </p:nvSpPr>
        <p:spPr>
          <a:xfrm>
            <a:off x="4101208" y="410491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D461535-C12A-4F9C-B5F5-476934B29ED2}"/>
              </a:ext>
            </a:extLst>
          </p:cNvPr>
          <p:cNvSpPr txBox="1"/>
          <p:nvPr/>
        </p:nvSpPr>
        <p:spPr>
          <a:xfrm>
            <a:off x="4048846" y="3014861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Basket module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57626A8-5D86-48CD-BC24-F318E1DA778A}"/>
              </a:ext>
            </a:extLst>
          </p:cNvPr>
          <p:cNvSpPr/>
          <p:nvPr/>
        </p:nvSpPr>
        <p:spPr>
          <a:xfrm>
            <a:off x="838200" y="4580493"/>
            <a:ext cx="4101993" cy="142257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dirty="0"/>
              <a:t>User Interface Layer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115F99C-3145-43A8-A65F-74979C08EC9C}"/>
              </a:ext>
            </a:extLst>
          </p:cNvPr>
          <p:cNvCxnSpPr>
            <a:cxnSpLocks/>
            <a:endCxn id="30" idx="2"/>
          </p:cNvCxnSpPr>
          <p:nvPr/>
        </p:nvCxnSpPr>
        <p:spPr>
          <a:xfrm flipV="1">
            <a:off x="1295400" y="4321726"/>
            <a:ext cx="0" cy="418596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5190A0D-B0BD-4D21-B3D6-142F4291213A}"/>
              </a:ext>
            </a:extLst>
          </p:cNvPr>
          <p:cNvCxnSpPr>
            <a:cxnSpLocks/>
            <a:endCxn id="24" idx="2"/>
          </p:cNvCxnSpPr>
          <p:nvPr/>
        </p:nvCxnSpPr>
        <p:spPr>
          <a:xfrm flipV="1">
            <a:off x="2362985" y="4321726"/>
            <a:ext cx="0" cy="36564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A94A88E-E800-43F9-8B2D-209863567E9E}"/>
              </a:ext>
            </a:extLst>
          </p:cNvPr>
          <p:cNvCxnSpPr>
            <a:cxnSpLocks/>
            <a:endCxn id="18" idx="2"/>
          </p:cNvCxnSpPr>
          <p:nvPr/>
        </p:nvCxnSpPr>
        <p:spPr>
          <a:xfrm flipV="1">
            <a:off x="3415408" y="4321726"/>
            <a:ext cx="0" cy="36564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D14F2DA-84E5-49DE-83E4-8D626AA33DFD}"/>
              </a:ext>
            </a:extLst>
          </p:cNvPr>
          <p:cNvCxnSpPr>
            <a:cxnSpLocks/>
            <a:endCxn id="7" idx="2"/>
          </p:cNvCxnSpPr>
          <p:nvPr/>
        </p:nvCxnSpPr>
        <p:spPr>
          <a:xfrm flipV="1">
            <a:off x="4482993" y="4321726"/>
            <a:ext cx="0" cy="36564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002EF0F6-5177-4709-97B4-8BB97D6828E7}"/>
              </a:ext>
            </a:extLst>
          </p:cNvPr>
          <p:cNvSpPr/>
          <p:nvPr/>
        </p:nvSpPr>
        <p:spPr>
          <a:xfrm>
            <a:off x="2958208" y="3036685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9AAC411-0917-4C3D-A780-E3B83081935F}"/>
              </a:ext>
            </a:extLst>
          </p:cNvPr>
          <p:cNvSpPr/>
          <p:nvPr/>
        </p:nvSpPr>
        <p:spPr>
          <a:xfrm>
            <a:off x="3033623" y="358643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49A2E34-3018-48B5-B7F6-CC5BDB627DAA}"/>
              </a:ext>
            </a:extLst>
          </p:cNvPr>
          <p:cNvSpPr/>
          <p:nvPr/>
        </p:nvSpPr>
        <p:spPr>
          <a:xfrm>
            <a:off x="3033623" y="3759261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CAC1035-CC42-4032-B3D0-47C98794403B}"/>
              </a:ext>
            </a:extLst>
          </p:cNvPr>
          <p:cNvSpPr/>
          <p:nvPr/>
        </p:nvSpPr>
        <p:spPr>
          <a:xfrm>
            <a:off x="3033623" y="393208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4D0470E-DC1E-487F-98A0-6EBA20BA87D4}"/>
              </a:ext>
            </a:extLst>
          </p:cNvPr>
          <p:cNvSpPr/>
          <p:nvPr/>
        </p:nvSpPr>
        <p:spPr>
          <a:xfrm>
            <a:off x="3033623" y="410491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49D6951-BEF5-4C8B-8599-2517FC902A4B}"/>
              </a:ext>
            </a:extLst>
          </p:cNvPr>
          <p:cNvSpPr txBox="1"/>
          <p:nvPr/>
        </p:nvSpPr>
        <p:spPr>
          <a:xfrm>
            <a:off x="2981261" y="3014861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Payment module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FEC5D63-5A4F-4F66-9FA0-A387820F5F13}"/>
              </a:ext>
            </a:extLst>
          </p:cNvPr>
          <p:cNvSpPr/>
          <p:nvPr/>
        </p:nvSpPr>
        <p:spPr>
          <a:xfrm>
            <a:off x="1905785" y="3036685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A3C1AC0-3A9B-43FD-91AA-5F183F5748DC}"/>
              </a:ext>
            </a:extLst>
          </p:cNvPr>
          <p:cNvSpPr/>
          <p:nvPr/>
        </p:nvSpPr>
        <p:spPr>
          <a:xfrm>
            <a:off x="1981200" y="358643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D9A3C90-EADF-40FA-8A8D-1810A11F28C8}"/>
              </a:ext>
            </a:extLst>
          </p:cNvPr>
          <p:cNvSpPr/>
          <p:nvPr/>
        </p:nvSpPr>
        <p:spPr>
          <a:xfrm>
            <a:off x="1981200" y="3759261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2C7E820-B8AA-421A-992F-FB34B0778625}"/>
              </a:ext>
            </a:extLst>
          </p:cNvPr>
          <p:cNvSpPr/>
          <p:nvPr/>
        </p:nvSpPr>
        <p:spPr>
          <a:xfrm>
            <a:off x="1981200" y="393208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6FCBDBB-5549-4467-929B-A7433BAAA562}"/>
              </a:ext>
            </a:extLst>
          </p:cNvPr>
          <p:cNvSpPr/>
          <p:nvPr/>
        </p:nvSpPr>
        <p:spPr>
          <a:xfrm>
            <a:off x="1981200" y="410491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64C3CE1-FAFD-4067-BFC8-787362165A2F}"/>
              </a:ext>
            </a:extLst>
          </p:cNvPr>
          <p:cNvSpPr txBox="1"/>
          <p:nvPr/>
        </p:nvSpPr>
        <p:spPr>
          <a:xfrm>
            <a:off x="1928838" y="3014861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Order module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F26E58B-BF3D-4536-93C7-6A68790F564B}"/>
              </a:ext>
            </a:extLst>
          </p:cNvPr>
          <p:cNvSpPr/>
          <p:nvPr/>
        </p:nvSpPr>
        <p:spPr>
          <a:xfrm>
            <a:off x="838200" y="3036685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8E0440C-410B-44B1-8101-C841BB63AD5B}"/>
              </a:ext>
            </a:extLst>
          </p:cNvPr>
          <p:cNvSpPr/>
          <p:nvPr/>
        </p:nvSpPr>
        <p:spPr>
          <a:xfrm>
            <a:off x="913615" y="358643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465B40F-4843-4A26-B6D3-7C7298D1CD2F}"/>
              </a:ext>
            </a:extLst>
          </p:cNvPr>
          <p:cNvSpPr/>
          <p:nvPr/>
        </p:nvSpPr>
        <p:spPr>
          <a:xfrm>
            <a:off x="913615" y="3759261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1AB2077-5268-4EF9-8945-2E0416DEF4A1}"/>
              </a:ext>
            </a:extLst>
          </p:cNvPr>
          <p:cNvSpPr/>
          <p:nvPr/>
        </p:nvSpPr>
        <p:spPr>
          <a:xfrm>
            <a:off x="913615" y="393208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13C9875-3211-4E1F-815A-81735921007F}"/>
              </a:ext>
            </a:extLst>
          </p:cNvPr>
          <p:cNvSpPr/>
          <p:nvPr/>
        </p:nvSpPr>
        <p:spPr>
          <a:xfrm>
            <a:off x="913615" y="410491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1D0AB08-C387-40EC-9D55-90E69AFDFA6F}"/>
              </a:ext>
            </a:extLst>
          </p:cNvPr>
          <p:cNvSpPr txBox="1"/>
          <p:nvPr/>
        </p:nvSpPr>
        <p:spPr>
          <a:xfrm>
            <a:off x="861253" y="3014861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Customer</a:t>
            </a:r>
            <a:r>
              <a:rPr lang="en-US" sz="1400" dirty="0">
                <a:solidFill>
                  <a:schemeClr val="bg1"/>
                </a:solidFill>
              </a:rPr>
              <a:t> module</a:t>
            </a:r>
          </a:p>
        </p:txBody>
      </p:sp>
      <p:pic>
        <p:nvPicPr>
          <p:cNvPr id="36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EF7BB77C-0D6D-4339-927C-DAE64582A6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509" y="2052155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3662C979-A458-4F94-987E-A6CEFD679339}"/>
              </a:ext>
            </a:extLst>
          </p:cNvPr>
          <p:cNvCxnSpPr>
            <a:cxnSpLocks/>
            <a:stCxn id="35" idx="0"/>
            <a:endCxn id="36" idx="2"/>
          </p:cNvCxnSpPr>
          <p:nvPr/>
        </p:nvCxnSpPr>
        <p:spPr>
          <a:xfrm flipH="1" flipV="1">
            <a:off x="1274073" y="2493590"/>
            <a:ext cx="6673" cy="52127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B21678F7-01B0-4110-866E-59F967645E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4330" y="2050321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71824F8-7228-4755-A15B-1EAC85FC0ECA}"/>
              </a:ext>
            </a:extLst>
          </p:cNvPr>
          <p:cNvCxnSpPr>
            <a:cxnSpLocks/>
            <a:stCxn id="29" idx="0"/>
            <a:endCxn id="38" idx="2"/>
          </p:cNvCxnSpPr>
          <p:nvPr/>
        </p:nvCxnSpPr>
        <p:spPr>
          <a:xfrm flipH="1" flipV="1">
            <a:off x="2339894" y="2491756"/>
            <a:ext cx="8437" cy="5231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CEE20386-6D35-4157-8267-945CA63B7E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7417" y="2061615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054402EB-9A95-44FF-B9F2-DD114EB8FE24}"/>
              </a:ext>
            </a:extLst>
          </p:cNvPr>
          <p:cNvCxnSpPr>
            <a:cxnSpLocks/>
            <a:endCxn id="40" idx="2"/>
          </p:cNvCxnSpPr>
          <p:nvPr/>
        </p:nvCxnSpPr>
        <p:spPr>
          <a:xfrm flipH="1" flipV="1">
            <a:off x="3392981" y="2503050"/>
            <a:ext cx="8437" cy="5231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AFD850DA-82A3-485E-B85C-D6FCEA64DC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5002" y="2070562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47BAA06-D7AE-440F-A6E3-413899E9C4D9}"/>
              </a:ext>
            </a:extLst>
          </p:cNvPr>
          <p:cNvCxnSpPr>
            <a:cxnSpLocks/>
            <a:endCxn id="42" idx="2"/>
          </p:cNvCxnSpPr>
          <p:nvPr/>
        </p:nvCxnSpPr>
        <p:spPr>
          <a:xfrm flipH="1" flipV="1">
            <a:off x="4460566" y="2511997"/>
            <a:ext cx="8437" cy="5231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Arrow: Right 90">
            <a:extLst>
              <a:ext uri="{FF2B5EF4-FFF2-40B4-BE49-F238E27FC236}">
                <a16:creationId xmlns:a16="http://schemas.microsoft.com/office/drawing/2014/main" id="{FD6564A5-AAED-4335-9979-445981D81739}"/>
              </a:ext>
            </a:extLst>
          </p:cNvPr>
          <p:cNvSpPr/>
          <p:nvPr/>
        </p:nvSpPr>
        <p:spPr>
          <a:xfrm>
            <a:off x="5439566" y="3891237"/>
            <a:ext cx="1515307" cy="566832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32891E7C-339F-4910-871D-77ED591B2EBC}"/>
              </a:ext>
            </a:extLst>
          </p:cNvPr>
          <p:cNvSpPr txBox="1"/>
          <p:nvPr/>
        </p:nvSpPr>
        <p:spPr>
          <a:xfrm>
            <a:off x="5383873" y="3476344"/>
            <a:ext cx="13245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/>
              <a:t>migrating to</a:t>
            </a:r>
          </a:p>
          <a:p>
            <a:pPr algn="r"/>
            <a:r>
              <a:rPr lang="en-US" sz="1600" dirty="0"/>
              <a:t>microservices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30DBABF-36CE-46C6-B162-E3EED31597EA}"/>
              </a:ext>
            </a:extLst>
          </p:cNvPr>
          <p:cNvSpPr/>
          <p:nvPr/>
        </p:nvSpPr>
        <p:spPr>
          <a:xfrm>
            <a:off x="917265" y="4687373"/>
            <a:ext cx="1011573" cy="2300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UI Module 1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F4C5FE84-563F-49CC-B3EC-C54817377F57}"/>
              </a:ext>
            </a:extLst>
          </p:cNvPr>
          <p:cNvSpPr/>
          <p:nvPr/>
        </p:nvSpPr>
        <p:spPr>
          <a:xfrm>
            <a:off x="2022050" y="4687806"/>
            <a:ext cx="1738019" cy="2300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UI Module 2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CA5FAF49-C741-4A57-B24C-CC24D1195C81}"/>
              </a:ext>
            </a:extLst>
          </p:cNvPr>
          <p:cNvSpPr/>
          <p:nvPr/>
        </p:nvSpPr>
        <p:spPr>
          <a:xfrm>
            <a:off x="3847041" y="4692183"/>
            <a:ext cx="1011573" cy="2300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UI Module 3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CAD0E168-981F-4F7C-AC3A-E1049CB2B2E3}"/>
              </a:ext>
            </a:extLst>
          </p:cNvPr>
          <p:cNvSpPr/>
          <p:nvPr/>
        </p:nvSpPr>
        <p:spPr>
          <a:xfrm>
            <a:off x="1614985" y="5061164"/>
            <a:ext cx="1187239" cy="2300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UI Module 4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626FF77F-295D-4F43-9FC5-748B2472582E}"/>
              </a:ext>
            </a:extLst>
          </p:cNvPr>
          <p:cNvSpPr/>
          <p:nvPr/>
        </p:nvSpPr>
        <p:spPr>
          <a:xfrm>
            <a:off x="913615" y="5434955"/>
            <a:ext cx="3944999" cy="2300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UI Aggregator Layer</a:t>
            </a:r>
          </a:p>
        </p:txBody>
      </p: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D4EEF906-14B0-4CA4-A434-80BDE1CB01CF}"/>
              </a:ext>
            </a:extLst>
          </p:cNvPr>
          <p:cNvCxnSpPr>
            <a:cxnSpLocks/>
            <a:endCxn id="2" idx="2"/>
          </p:cNvCxnSpPr>
          <p:nvPr/>
        </p:nvCxnSpPr>
        <p:spPr>
          <a:xfrm flipV="1">
            <a:off x="1423052" y="4917424"/>
            <a:ext cx="0" cy="512721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53A7577B-F59D-44C8-A8F3-22007FA83883}"/>
              </a:ext>
            </a:extLst>
          </p:cNvPr>
          <p:cNvCxnSpPr>
            <a:cxnSpLocks/>
            <a:endCxn id="85" idx="2"/>
          </p:cNvCxnSpPr>
          <p:nvPr/>
        </p:nvCxnSpPr>
        <p:spPr>
          <a:xfrm flipV="1">
            <a:off x="4352828" y="4922234"/>
            <a:ext cx="0" cy="507911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FAFE77EA-874A-425E-9445-A47E3A452223}"/>
              </a:ext>
            </a:extLst>
          </p:cNvPr>
          <p:cNvCxnSpPr>
            <a:cxnSpLocks/>
          </p:cNvCxnSpPr>
          <p:nvPr/>
        </p:nvCxnSpPr>
        <p:spPr>
          <a:xfrm flipV="1">
            <a:off x="3234167" y="4925568"/>
            <a:ext cx="0" cy="50457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BE15549B-A0EF-4858-86DF-5DD937B0B466}"/>
              </a:ext>
            </a:extLst>
          </p:cNvPr>
          <p:cNvCxnSpPr>
            <a:cxnSpLocks/>
            <a:endCxn id="89" idx="2"/>
          </p:cNvCxnSpPr>
          <p:nvPr/>
        </p:nvCxnSpPr>
        <p:spPr>
          <a:xfrm flipV="1">
            <a:off x="2208605" y="5291215"/>
            <a:ext cx="0" cy="138930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FA2959B0-5296-4555-A412-2776C7ED8D40}"/>
              </a:ext>
            </a:extLst>
          </p:cNvPr>
          <p:cNvCxnSpPr>
            <a:cxnSpLocks/>
          </p:cNvCxnSpPr>
          <p:nvPr/>
        </p:nvCxnSpPr>
        <p:spPr>
          <a:xfrm flipV="1">
            <a:off x="2564204" y="4917424"/>
            <a:ext cx="0" cy="143740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3901AAD8-8B8D-41AE-87B5-BD2FFFBF3FAF}"/>
              </a:ext>
            </a:extLst>
          </p:cNvPr>
          <p:cNvCxnSpPr>
            <a:cxnSpLocks/>
          </p:cNvCxnSpPr>
          <p:nvPr/>
        </p:nvCxnSpPr>
        <p:spPr>
          <a:xfrm flipV="1">
            <a:off x="1832996" y="4917424"/>
            <a:ext cx="0" cy="143740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Rectangle 107">
            <a:extLst>
              <a:ext uri="{FF2B5EF4-FFF2-40B4-BE49-F238E27FC236}">
                <a16:creationId xmlns:a16="http://schemas.microsoft.com/office/drawing/2014/main" id="{B8D7713F-4589-4890-886B-37D315CAC629}"/>
              </a:ext>
            </a:extLst>
          </p:cNvPr>
          <p:cNvSpPr/>
          <p:nvPr/>
        </p:nvSpPr>
        <p:spPr>
          <a:xfrm>
            <a:off x="10595346" y="2325337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C157FD07-415A-4C2C-862E-73AD2B821CB5}"/>
              </a:ext>
            </a:extLst>
          </p:cNvPr>
          <p:cNvSpPr/>
          <p:nvPr/>
        </p:nvSpPr>
        <p:spPr>
          <a:xfrm>
            <a:off x="10670761" y="287508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FAB01F99-BB7F-4C87-8FD3-5C4E775BC0A7}"/>
              </a:ext>
            </a:extLst>
          </p:cNvPr>
          <p:cNvSpPr/>
          <p:nvPr/>
        </p:nvSpPr>
        <p:spPr>
          <a:xfrm>
            <a:off x="10670761" y="304791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CF317C94-39C2-4479-807B-B718C91A3268}"/>
              </a:ext>
            </a:extLst>
          </p:cNvPr>
          <p:cNvSpPr/>
          <p:nvPr/>
        </p:nvSpPr>
        <p:spPr>
          <a:xfrm>
            <a:off x="10670761" y="3220739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D4A80275-CE55-457F-B440-89BF8687A1B4}"/>
              </a:ext>
            </a:extLst>
          </p:cNvPr>
          <p:cNvSpPr/>
          <p:nvPr/>
        </p:nvSpPr>
        <p:spPr>
          <a:xfrm>
            <a:off x="10670761" y="339356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D799636D-7394-4BE0-AB1C-26A653C22F73}"/>
              </a:ext>
            </a:extLst>
          </p:cNvPr>
          <p:cNvSpPr txBox="1"/>
          <p:nvPr/>
        </p:nvSpPr>
        <p:spPr>
          <a:xfrm>
            <a:off x="10618399" y="2303513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Basket service</a:t>
            </a: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DEAED4A3-FF19-4E20-8CA1-56AAA04EC8DD}"/>
              </a:ext>
            </a:extLst>
          </p:cNvPr>
          <p:cNvSpPr/>
          <p:nvPr/>
        </p:nvSpPr>
        <p:spPr>
          <a:xfrm>
            <a:off x="7407753" y="4621530"/>
            <a:ext cx="4101993" cy="142257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dirty="0"/>
              <a:t>User Interface Layer</a:t>
            </a:r>
          </a:p>
        </p:txBody>
      </p: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7CC13A0E-8ADA-460A-A3F5-00ACAF61CDED}"/>
              </a:ext>
            </a:extLst>
          </p:cNvPr>
          <p:cNvCxnSpPr>
            <a:cxnSpLocks/>
          </p:cNvCxnSpPr>
          <p:nvPr/>
        </p:nvCxnSpPr>
        <p:spPr>
          <a:xfrm flipV="1">
            <a:off x="7864953" y="4362763"/>
            <a:ext cx="0" cy="418596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953EBC54-3DEA-46F1-BDDF-C8D7990AFE14}"/>
              </a:ext>
            </a:extLst>
          </p:cNvPr>
          <p:cNvCxnSpPr>
            <a:cxnSpLocks/>
          </p:cNvCxnSpPr>
          <p:nvPr/>
        </p:nvCxnSpPr>
        <p:spPr>
          <a:xfrm flipV="1">
            <a:off x="8932538" y="4362763"/>
            <a:ext cx="0" cy="36564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54100B56-FB96-448C-B403-E88906D7F6F7}"/>
              </a:ext>
            </a:extLst>
          </p:cNvPr>
          <p:cNvCxnSpPr>
            <a:cxnSpLocks/>
          </p:cNvCxnSpPr>
          <p:nvPr/>
        </p:nvCxnSpPr>
        <p:spPr>
          <a:xfrm flipV="1">
            <a:off x="9984961" y="4362763"/>
            <a:ext cx="0" cy="36564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C6BB75F4-C110-4117-9D7F-416BFA806907}"/>
              </a:ext>
            </a:extLst>
          </p:cNvPr>
          <p:cNvCxnSpPr>
            <a:cxnSpLocks/>
          </p:cNvCxnSpPr>
          <p:nvPr/>
        </p:nvCxnSpPr>
        <p:spPr>
          <a:xfrm flipV="1">
            <a:off x="11052546" y="4362763"/>
            <a:ext cx="0" cy="36564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Rectangle 118">
            <a:extLst>
              <a:ext uri="{FF2B5EF4-FFF2-40B4-BE49-F238E27FC236}">
                <a16:creationId xmlns:a16="http://schemas.microsoft.com/office/drawing/2014/main" id="{4A0C3BD1-6ABF-434D-9ED9-F9474BC10425}"/>
              </a:ext>
            </a:extLst>
          </p:cNvPr>
          <p:cNvSpPr/>
          <p:nvPr/>
        </p:nvSpPr>
        <p:spPr>
          <a:xfrm>
            <a:off x="9527761" y="2325337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90563A8B-B00B-41C9-9E59-442EF0B4AE30}"/>
              </a:ext>
            </a:extLst>
          </p:cNvPr>
          <p:cNvSpPr/>
          <p:nvPr/>
        </p:nvSpPr>
        <p:spPr>
          <a:xfrm>
            <a:off x="9603176" y="287508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36E29CEF-362C-47E9-93B8-D0FDB5FC7876}"/>
              </a:ext>
            </a:extLst>
          </p:cNvPr>
          <p:cNvSpPr/>
          <p:nvPr/>
        </p:nvSpPr>
        <p:spPr>
          <a:xfrm>
            <a:off x="9603176" y="304791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652C8685-4873-4E01-BBC7-69D8AE7A1A9A}"/>
              </a:ext>
            </a:extLst>
          </p:cNvPr>
          <p:cNvSpPr/>
          <p:nvPr/>
        </p:nvSpPr>
        <p:spPr>
          <a:xfrm>
            <a:off x="9603176" y="3220739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F8D92679-4D56-47B4-9A85-AEBBF2390AC4}"/>
              </a:ext>
            </a:extLst>
          </p:cNvPr>
          <p:cNvSpPr/>
          <p:nvPr/>
        </p:nvSpPr>
        <p:spPr>
          <a:xfrm>
            <a:off x="9603176" y="339356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59F3C872-EBDF-4CBE-9D46-CE834425126A}"/>
              </a:ext>
            </a:extLst>
          </p:cNvPr>
          <p:cNvSpPr txBox="1"/>
          <p:nvPr/>
        </p:nvSpPr>
        <p:spPr>
          <a:xfrm>
            <a:off x="9550814" y="2303513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Payment service</a:t>
            </a:r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580F454C-E599-4B59-ADFA-87A89C8A9BB5}"/>
              </a:ext>
            </a:extLst>
          </p:cNvPr>
          <p:cNvSpPr/>
          <p:nvPr/>
        </p:nvSpPr>
        <p:spPr>
          <a:xfrm>
            <a:off x="8475338" y="2325337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53986362-28FD-4CAE-862D-BED5FB1E9809}"/>
              </a:ext>
            </a:extLst>
          </p:cNvPr>
          <p:cNvSpPr/>
          <p:nvPr/>
        </p:nvSpPr>
        <p:spPr>
          <a:xfrm>
            <a:off x="8550753" y="287508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1596C4E6-1771-4E26-9DED-532016E11A4F}"/>
              </a:ext>
            </a:extLst>
          </p:cNvPr>
          <p:cNvSpPr/>
          <p:nvPr/>
        </p:nvSpPr>
        <p:spPr>
          <a:xfrm>
            <a:off x="8550753" y="304791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5423F391-ABA0-46C9-A72E-AF3AB810C76D}"/>
              </a:ext>
            </a:extLst>
          </p:cNvPr>
          <p:cNvSpPr/>
          <p:nvPr/>
        </p:nvSpPr>
        <p:spPr>
          <a:xfrm>
            <a:off x="8550753" y="3220739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4E5E2750-979E-4B95-8A68-D91EDED3575D}"/>
              </a:ext>
            </a:extLst>
          </p:cNvPr>
          <p:cNvSpPr/>
          <p:nvPr/>
        </p:nvSpPr>
        <p:spPr>
          <a:xfrm>
            <a:off x="8550753" y="339356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0607E4D8-9305-4582-BDB7-B227A24601C4}"/>
              </a:ext>
            </a:extLst>
          </p:cNvPr>
          <p:cNvSpPr txBox="1"/>
          <p:nvPr/>
        </p:nvSpPr>
        <p:spPr>
          <a:xfrm>
            <a:off x="8498391" y="2303513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Order service</a:t>
            </a: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3B24893A-ED88-47E3-9312-979C8F28AE2D}"/>
              </a:ext>
            </a:extLst>
          </p:cNvPr>
          <p:cNvSpPr/>
          <p:nvPr/>
        </p:nvSpPr>
        <p:spPr>
          <a:xfrm>
            <a:off x="7407753" y="2325337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A61A41E2-4BEB-4A1D-AD30-0E1F3EDFABB5}"/>
              </a:ext>
            </a:extLst>
          </p:cNvPr>
          <p:cNvSpPr/>
          <p:nvPr/>
        </p:nvSpPr>
        <p:spPr>
          <a:xfrm>
            <a:off x="7483168" y="287508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38B8EA2E-9B7C-4B84-A048-A8B7A74225C9}"/>
              </a:ext>
            </a:extLst>
          </p:cNvPr>
          <p:cNvSpPr/>
          <p:nvPr/>
        </p:nvSpPr>
        <p:spPr>
          <a:xfrm>
            <a:off x="7483168" y="304791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7B18FC11-44C5-434B-9B32-F23AFBC91977}"/>
              </a:ext>
            </a:extLst>
          </p:cNvPr>
          <p:cNvSpPr/>
          <p:nvPr/>
        </p:nvSpPr>
        <p:spPr>
          <a:xfrm>
            <a:off x="7483168" y="3220739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B46511B7-C9E6-44B8-AE45-75ACA1061D2E}"/>
              </a:ext>
            </a:extLst>
          </p:cNvPr>
          <p:cNvSpPr/>
          <p:nvPr/>
        </p:nvSpPr>
        <p:spPr>
          <a:xfrm>
            <a:off x="7483168" y="339356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9A4BA825-8868-4B10-B3B4-86AA6F3FD181}"/>
              </a:ext>
            </a:extLst>
          </p:cNvPr>
          <p:cNvSpPr txBox="1"/>
          <p:nvPr/>
        </p:nvSpPr>
        <p:spPr>
          <a:xfrm>
            <a:off x="7430806" y="2303513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Customer</a:t>
            </a:r>
            <a:r>
              <a:rPr lang="en-US" sz="1400" dirty="0">
                <a:solidFill>
                  <a:schemeClr val="bg1"/>
                </a:solidFill>
              </a:rPr>
              <a:t> service</a:t>
            </a:r>
          </a:p>
        </p:txBody>
      </p:sp>
      <p:pic>
        <p:nvPicPr>
          <p:cNvPr id="137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0F09C7A5-4AD7-49B9-87C4-4832F07B04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8062" y="1340807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934E7263-462D-42FC-A2B1-DB773FA9B4F5}"/>
              </a:ext>
            </a:extLst>
          </p:cNvPr>
          <p:cNvCxnSpPr>
            <a:cxnSpLocks/>
            <a:stCxn id="136" idx="0"/>
            <a:endCxn id="137" idx="2"/>
          </p:cNvCxnSpPr>
          <p:nvPr/>
        </p:nvCxnSpPr>
        <p:spPr>
          <a:xfrm flipH="1" flipV="1">
            <a:off x="7843626" y="1782242"/>
            <a:ext cx="6673" cy="52127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9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17F55EE3-CDD2-416F-BE64-F92D8C123F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3883" y="1338973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33E5EC20-3F6F-4EB3-BC04-9B5DA674771D}"/>
              </a:ext>
            </a:extLst>
          </p:cNvPr>
          <p:cNvCxnSpPr>
            <a:cxnSpLocks/>
            <a:stCxn id="130" idx="0"/>
            <a:endCxn id="139" idx="2"/>
          </p:cNvCxnSpPr>
          <p:nvPr/>
        </p:nvCxnSpPr>
        <p:spPr>
          <a:xfrm flipH="1" flipV="1">
            <a:off x="8909447" y="1780408"/>
            <a:ext cx="8437" cy="5231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1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9A1F12C4-3535-4D96-9684-982D16E019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6970" y="1350267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962F0812-4800-4E5C-9E8C-161FBF0DEDC6}"/>
              </a:ext>
            </a:extLst>
          </p:cNvPr>
          <p:cNvCxnSpPr>
            <a:cxnSpLocks/>
            <a:endCxn id="141" idx="2"/>
          </p:cNvCxnSpPr>
          <p:nvPr/>
        </p:nvCxnSpPr>
        <p:spPr>
          <a:xfrm flipH="1" flipV="1">
            <a:off x="9962534" y="1791702"/>
            <a:ext cx="8437" cy="5231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3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CC5E668E-4CC9-407B-9281-5407D1A78E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4555" y="1359214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002C2756-3FF5-43D5-9C6A-4186FE76D411}"/>
              </a:ext>
            </a:extLst>
          </p:cNvPr>
          <p:cNvCxnSpPr>
            <a:cxnSpLocks/>
            <a:endCxn id="143" idx="2"/>
          </p:cNvCxnSpPr>
          <p:nvPr/>
        </p:nvCxnSpPr>
        <p:spPr>
          <a:xfrm flipH="1" flipV="1">
            <a:off x="11030119" y="1800649"/>
            <a:ext cx="8437" cy="5231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Rectangle 144">
            <a:extLst>
              <a:ext uri="{FF2B5EF4-FFF2-40B4-BE49-F238E27FC236}">
                <a16:creationId xmlns:a16="http://schemas.microsoft.com/office/drawing/2014/main" id="{0AECADE8-6522-4272-8505-9AD2196F6A85}"/>
              </a:ext>
            </a:extLst>
          </p:cNvPr>
          <p:cNvSpPr/>
          <p:nvPr/>
        </p:nvSpPr>
        <p:spPr>
          <a:xfrm>
            <a:off x="7486818" y="4728410"/>
            <a:ext cx="1011573" cy="2300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UI Module 1</a:t>
            </a:r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6D619E3D-6A4D-419B-AE49-CECD3D90ADCC}"/>
              </a:ext>
            </a:extLst>
          </p:cNvPr>
          <p:cNvSpPr/>
          <p:nvPr/>
        </p:nvSpPr>
        <p:spPr>
          <a:xfrm>
            <a:off x="8591603" y="4728843"/>
            <a:ext cx="1738019" cy="2300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UI Module 2</a:t>
            </a:r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6BBBC12F-8EC5-4DA5-8494-CF153B1C729C}"/>
              </a:ext>
            </a:extLst>
          </p:cNvPr>
          <p:cNvSpPr/>
          <p:nvPr/>
        </p:nvSpPr>
        <p:spPr>
          <a:xfrm>
            <a:off x="10416594" y="4733220"/>
            <a:ext cx="1011573" cy="2300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UI Module 3</a:t>
            </a: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E9D7594-E0FA-4B40-AFEC-4EC44BD539A5}"/>
              </a:ext>
            </a:extLst>
          </p:cNvPr>
          <p:cNvSpPr/>
          <p:nvPr/>
        </p:nvSpPr>
        <p:spPr>
          <a:xfrm>
            <a:off x="8184538" y="5102201"/>
            <a:ext cx="1187239" cy="2300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UI Module 4</a:t>
            </a:r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DC4CEFA5-FD79-42F3-A950-48A76A0E5561}"/>
              </a:ext>
            </a:extLst>
          </p:cNvPr>
          <p:cNvSpPr/>
          <p:nvPr/>
        </p:nvSpPr>
        <p:spPr>
          <a:xfrm>
            <a:off x="7483168" y="5475992"/>
            <a:ext cx="3944999" cy="2300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UI Aggregator Layer</a:t>
            </a:r>
          </a:p>
        </p:txBody>
      </p: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69D938DE-F6D6-43F1-A55C-F1806EBF2322}"/>
              </a:ext>
            </a:extLst>
          </p:cNvPr>
          <p:cNvCxnSpPr>
            <a:cxnSpLocks/>
            <a:endCxn id="145" idx="2"/>
          </p:cNvCxnSpPr>
          <p:nvPr/>
        </p:nvCxnSpPr>
        <p:spPr>
          <a:xfrm flipV="1">
            <a:off x="7992605" y="4958461"/>
            <a:ext cx="0" cy="512721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75C9D1AC-34FA-4ADF-B244-557B7F21E2DE}"/>
              </a:ext>
            </a:extLst>
          </p:cNvPr>
          <p:cNvCxnSpPr>
            <a:cxnSpLocks/>
            <a:endCxn id="147" idx="2"/>
          </p:cNvCxnSpPr>
          <p:nvPr/>
        </p:nvCxnSpPr>
        <p:spPr>
          <a:xfrm flipV="1">
            <a:off x="10922381" y="4963271"/>
            <a:ext cx="0" cy="507911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48D3106F-6C50-4894-93D6-A4AEF9CE4E81}"/>
              </a:ext>
            </a:extLst>
          </p:cNvPr>
          <p:cNvCxnSpPr>
            <a:cxnSpLocks/>
          </p:cNvCxnSpPr>
          <p:nvPr/>
        </p:nvCxnSpPr>
        <p:spPr>
          <a:xfrm flipV="1">
            <a:off x="9803720" y="4966605"/>
            <a:ext cx="0" cy="50457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3DC7C9F6-73A9-4003-BAB4-EABD09DD3212}"/>
              </a:ext>
            </a:extLst>
          </p:cNvPr>
          <p:cNvCxnSpPr>
            <a:cxnSpLocks/>
            <a:endCxn id="148" idx="2"/>
          </p:cNvCxnSpPr>
          <p:nvPr/>
        </p:nvCxnSpPr>
        <p:spPr>
          <a:xfrm flipV="1">
            <a:off x="8778158" y="5332252"/>
            <a:ext cx="0" cy="138930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>
            <a:extLst>
              <a:ext uri="{FF2B5EF4-FFF2-40B4-BE49-F238E27FC236}">
                <a16:creationId xmlns:a16="http://schemas.microsoft.com/office/drawing/2014/main" id="{3DBB334C-1ACE-407E-BA18-3592C8A39D46}"/>
              </a:ext>
            </a:extLst>
          </p:cNvPr>
          <p:cNvCxnSpPr>
            <a:cxnSpLocks/>
          </p:cNvCxnSpPr>
          <p:nvPr/>
        </p:nvCxnSpPr>
        <p:spPr>
          <a:xfrm flipV="1">
            <a:off x="9133757" y="4958461"/>
            <a:ext cx="0" cy="143740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0E0977C7-42AD-4797-8B72-7AD0D0988925}"/>
              </a:ext>
            </a:extLst>
          </p:cNvPr>
          <p:cNvCxnSpPr>
            <a:cxnSpLocks/>
          </p:cNvCxnSpPr>
          <p:nvPr/>
        </p:nvCxnSpPr>
        <p:spPr>
          <a:xfrm flipV="1">
            <a:off x="8402549" y="4958461"/>
            <a:ext cx="0" cy="143740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Rectangle 155">
            <a:extLst>
              <a:ext uri="{FF2B5EF4-FFF2-40B4-BE49-F238E27FC236}">
                <a16:creationId xmlns:a16="http://schemas.microsoft.com/office/drawing/2014/main" id="{25CDE437-0C78-49FA-BA6F-0373D35120D4}"/>
              </a:ext>
            </a:extLst>
          </p:cNvPr>
          <p:cNvSpPr/>
          <p:nvPr/>
        </p:nvSpPr>
        <p:spPr>
          <a:xfrm>
            <a:off x="7381493" y="4004625"/>
            <a:ext cx="4101993" cy="35625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API Gateway (backend for frontend)</a:t>
            </a:r>
          </a:p>
        </p:txBody>
      </p:sp>
      <p:cxnSp>
        <p:nvCxnSpPr>
          <p:cNvPr id="157" name="Straight Arrow Connector 156">
            <a:extLst>
              <a:ext uri="{FF2B5EF4-FFF2-40B4-BE49-F238E27FC236}">
                <a16:creationId xmlns:a16="http://schemas.microsoft.com/office/drawing/2014/main" id="{C998B49B-8028-40BD-9585-BF45076CA432}"/>
              </a:ext>
            </a:extLst>
          </p:cNvPr>
          <p:cNvCxnSpPr>
            <a:cxnSpLocks/>
            <a:endCxn id="131" idx="2"/>
          </p:cNvCxnSpPr>
          <p:nvPr/>
        </p:nvCxnSpPr>
        <p:spPr>
          <a:xfrm flipV="1">
            <a:off x="7864953" y="3610378"/>
            <a:ext cx="0" cy="39424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82A77326-D1E1-4821-9680-9010FECA9DAF}"/>
              </a:ext>
            </a:extLst>
          </p:cNvPr>
          <p:cNvCxnSpPr>
            <a:cxnSpLocks/>
            <a:endCxn id="125" idx="2"/>
          </p:cNvCxnSpPr>
          <p:nvPr/>
        </p:nvCxnSpPr>
        <p:spPr>
          <a:xfrm flipV="1">
            <a:off x="8932538" y="3610378"/>
            <a:ext cx="0" cy="414324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3259100C-EF79-407B-B190-80A66F22D000}"/>
              </a:ext>
            </a:extLst>
          </p:cNvPr>
          <p:cNvCxnSpPr>
            <a:cxnSpLocks/>
            <a:endCxn id="119" idx="2"/>
          </p:cNvCxnSpPr>
          <p:nvPr/>
        </p:nvCxnSpPr>
        <p:spPr>
          <a:xfrm flipV="1">
            <a:off x="9984961" y="3610378"/>
            <a:ext cx="0" cy="386536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522A616B-FC63-4F33-AFAD-9C859A59A643}"/>
              </a:ext>
            </a:extLst>
          </p:cNvPr>
          <p:cNvCxnSpPr>
            <a:cxnSpLocks/>
            <a:endCxn id="108" idx="2"/>
          </p:cNvCxnSpPr>
          <p:nvPr/>
        </p:nvCxnSpPr>
        <p:spPr>
          <a:xfrm flipV="1">
            <a:off x="11052546" y="3610378"/>
            <a:ext cx="0" cy="40783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1010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" grpId="0" animBg="1"/>
      <p:bldP spid="92" grpId="0"/>
      <p:bldP spid="108" grpId="0" animBg="1"/>
      <p:bldP spid="109" grpId="0" animBg="1"/>
      <p:bldP spid="110" grpId="0" animBg="1"/>
      <p:bldP spid="111" grpId="0" animBg="1"/>
      <p:bldP spid="112" grpId="0" animBg="1"/>
      <p:bldP spid="113" grpId="0"/>
      <p:bldP spid="114" grpId="0" animBg="1"/>
      <p:bldP spid="119" grpId="0" animBg="1"/>
      <p:bldP spid="120" grpId="0" animBg="1"/>
      <p:bldP spid="121" grpId="0" animBg="1"/>
      <p:bldP spid="122" grpId="0" animBg="1"/>
      <p:bldP spid="123" grpId="0" animBg="1"/>
      <p:bldP spid="124" grpId="0"/>
      <p:bldP spid="125" grpId="0" animBg="1"/>
      <p:bldP spid="126" grpId="0" animBg="1"/>
      <p:bldP spid="127" grpId="0" animBg="1"/>
      <p:bldP spid="128" grpId="0" animBg="1"/>
      <p:bldP spid="129" grpId="0" animBg="1"/>
      <p:bldP spid="130" grpId="0"/>
      <p:bldP spid="131" grpId="0" animBg="1"/>
      <p:bldP spid="132" grpId="0" animBg="1"/>
      <p:bldP spid="133" grpId="0" animBg="1"/>
      <p:bldP spid="134" grpId="0" animBg="1"/>
      <p:bldP spid="135" grpId="0" animBg="1"/>
      <p:bldP spid="136" grpId="0"/>
      <p:bldP spid="145" grpId="0" animBg="1"/>
      <p:bldP spid="146" grpId="0" animBg="1"/>
      <p:bldP spid="147" grpId="0" animBg="1"/>
      <p:bldP spid="148" grpId="0" animBg="1"/>
      <p:bldP spid="149" grpId="0" animBg="1"/>
      <p:bldP spid="156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35231" cy="2242020"/>
          </a:xfrm>
        </p:spPr>
        <p:txBody>
          <a:bodyPr/>
          <a:lstStyle/>
          <a:p>
            <a:pPr marL="0" indent="0">
              <a:buNone/>
            </a:pPr>
            <a:r>
              <a:rPr lang="en-US" b="1" u="sng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Monolith UI</a:t>
            </a:r>
          </a:p>
          <a:p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Easier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to develop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Good for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integrated applications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7AE45A-77E2-45E8-84A6-F8E71253E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Modularizing the UI 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Monolith UI vs Modular UI</a:t>
            </a:r>
            <a:endParaRPr lang="en-US" sz="3200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4394E9D-E947-4693-B78B-33C03D755FD1}"/>
              </a:ext>
            </a:extLst>
          </p:cNvPr>
          <p:cNvSpPr txBox="1">
            <a:spLocks/>
          </p:cNvSpPr>
          <p:nvPr/>
        </p:nvSpPr>
        <p:spPr>
          <a:xfrm>
            <a:off x="6096000" y="1825625"/>
            <a:ext cx="4935231" cy="22420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u="sng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Modular UI</a:t>
            </a:r>
          </a:p>
          <a:p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Much harder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to develop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Good for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independent modules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97F3A88-7E98-4F3D-BDFB-C4087271C193}"/>
              </a:ext>
            </a:extLst>
          </p:cNvPr>
          <p:cNvSpPr txBox="1">
            <a:spLocks/>
          </p:cNvSpPr>
          <p:nvPr/>
        </p:nvSpPr>
        <p:spPr>
          <a:xfrm>
            <a:off x="838199" y="4379279"/>
            <a:ext cx="9667150" cy="19303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>
                <a:solidFill>
                  <a:srgbClr val="FF0000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Not for scalability</a:t>
            </a:r>
            <a:r>
              <a:rPr lang="en-US" dirty="0">
                <a:solidFill>
                  <a:srgbClr val="FF0000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, fault tolerance or technology freedom! Use </a:t>
            </a:r>
            <a:r>
              <a:rPr lang="en-US" b="1" i="1" dirty="0">
                <a:solidFill>
                  <a:srgbClr val="FF0000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micro frontends approach</a:t>
            </a:r>
            <a:r>
              <a:rPr lang="en-US" b="1" dirty="0">
                <a:solidFill>
                  <a:srgbClr val="FF0000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for these.</a:t>
            </a:r>
          </a:p>
        </p:txBody>
      </p:sp>
    </p:spTree>
    <p:extLst>
      <p:ext uri="{BB962C8B-B14F-4D97-AF65-F5344CB8AC3E}">
        <p14:creationId xmlns:p14="http://schemas.microsoft.com/office/powerpoint/2010/main" val="1885595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5DFBE-19DA-408D-84E6-F4043FC30B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8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MIGRATING TO MICROSERVICES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5612B9-B745-46CB-8A20-997CA82E05E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0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DESIGNING MONOLITH FIRST FOR MICROSERVICE ARCHITECTURE</a:t>
            </a:r>
            <a:endParaRPr lang="en-US" sz="2000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747448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805036" cy="4351338"/>
          </a:xfrm>
        </p:spPr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Create a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microservice host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application for each module (or group modules into microservices)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Create an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API gateway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application (or use an external service)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Create a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UI hosting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application that consumes the API gateway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Configure the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authentication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Migrating to microservices</a:t>
            </a:r>
            <a:br>
              <a:rPr lang="en-US" sz="32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Hosting</a:t>
            </a:r>
            <a:endParaRPr lang="en-US" sz="3200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C6D124-8E24-41A6-9848-C67FCBA50E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8509" y="1504864"/>
            <a:ext cx="3711029" cy="3642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721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Switch to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distributed caching</a:t>
            </a:r>
            <a:b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2400" i="1" dirty="0" err="1">
                <a:solidFill>
                  <a:schemeClr val="accent1">
                    <a:lumMod val="50000"/>
                  </a:schemeClr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Volo.Abp.Caching.StackExchangeRedis</a:t>
            </a:r>
            <a:endParaRPr lang="en-US" sz="2400" i="1" dirty="0">
              <a:solidFill>
                <a:schemeClr val="accent1">
                  <a:lumMod val="50000"/>
                </a:schemeClr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Switch to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distributed messaging</a:t>
            </a:r>
            <a:b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2400" i="1" dirty="0" err="1">
                <a:solidFill>
                  <a:schemeClr val="accent1">
                    <a:lumMod val="50000"/>
                  </a:schemeClr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Volo.Abp.EventBus.RabbitMQ</a:t>
            </a:r>
            <a:endParaRPr lang="en-US" i="1" dirty="0">
              <a:solidFill>
                <a:schemeClr val="accent1">
                  <a:lumMod val="50000"/>
                </a:schemeClr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Migrating to microservices</a:t>
            </a:r>
            <a:br>
              <a:rPr lang="en-US" sz="32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Distribution</a:t>
            </a:r>
            <a:endParaRPr lang="en-US" sz="3200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264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Migrating to microservices</a:t>
            </a:r>
            <a:br>
              <a:rPr lang="en-US" sz="32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Replacing in-process service calls: abstracting</a:t>
            </a:r>
            <a:endParaRPr lang="en-US" sz="3200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EB4D1FB-2547-4C0E-A07E-EFD8FEBDC3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0655" y="4816475"/>
            <a:ext cx="3067050" cy="1676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4F1071-8698-4A60-91DD-95136C0C66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810" y="4816475"/>
            <a:ext cx="3000375" cy="167640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DC18AB7-2C09-4EFC-9A5D-05DB2B6BA7BF}"/>
              </a:ext>
            </a:extLst>
          </p:cNvPr>
          <p:cNvCxnSpPr>
            <a:cxnSpLocks/>
          </p:cNvCxnSpPr>
          <p:nvPr/>
        </p:nvCxnSpPr>
        <p:spPr>
          <a:xfrm>
            <a:off x="3333915" y="5288542"/>
            <a:ext cx="2067340" cy="15902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3614DC42-251D-45F6-981F-0F84C22555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1810" y="1690688"/>
            <a:ext cx="7033592" cy="2934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750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ABP Framework: Architecture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BE13798-848D-4830-A897-5FFCBA43A402}"/>
              </a:ext>
            </a:extLst>
          </p:cNvPr>
          <p:cNvSpPr/>
          <p:nvPr/>
        </p:nvSpPr>
        <p:spPr>
          <a:xfrm>
            <a:off x="1768186" y="2254045"/>
            <a:ext cx="3936423" cy="1387968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Domain Driven Design</a:t>
            </a:r>
          </a:p>
          <a:p>
            <a:pPr algn="ctr"/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&amp; Layered Solution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111122B-89B9-4712-B66B-2DDDB080DBF0}"/>
              </a:ext>
            </a:extLst>
          </p:cNvPr>
          <p:cNvSpPr/>
          <p:nvPr/>
        </p:nvSpPr>
        <p:spPr>
          <a:xfrm>
            <a:off x="6087341" y="2254045"/>
            <a:ext cx="3936423" cy="138796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Modular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AC3F048-EBB4-4E6D-B5FC-324E51D698DB}"/>
              </a:ext>
            </a:extLst>
          </p:cNvPr>
          <p:cNvSpPr/>
          <p:nvPr/>
        </p:nvSpPr>
        <p:spPr>
          <a:xfrm>
            <a:off x="1768186" y="4022231"/>
            <a:ext cx="3936423" cy="1387968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Multi-Tenancy</a:t>
            </a:r>
            <a:b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16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(SaaS infrastructure)</a:t>
            </a:r>
            <a:endParaRPr lang="en-US" sz="2400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B05D1E7-53E6-4F1A-9F6C-A4166504A7E2}"/>
              </a:ext>
            </a:extLst>
          </p:cNvPr>
          <p:cNvSpPr/>
          <p:nvPr/>
        </p:nvSpPr>
        <p:spPr>
          <a:xfrm>
            <a:off x="5976023" y="4022231"/>
            <a:ext cx="3936423" cy="1387968"/>
          </a:xfrm>
          <a:prstGeom prst="rect">
            <a:avLst/>
          </a:prstGeom>
          <a:gradFill>
            <a:gsLst>
              <a:gs pos="0">
                <a:srgbClr val="7030A0"/>
              </a:gs>
              <a:gs pos="50000">
                <a:srgbClr val="512373"/>
              </a:gs>
              <a:gs pos="100000">
                <a:srgbClr val="3F1C5A"/>
              </a:gs>
            </a:gsLst>
          </a:gra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Microservice</a:t>
            </a:r>
            <a:b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ready</a:t>
            </a:r>
          </a:p>
        </p:txBody>
      </p:sp>
    </p:spTree>
    <p:extLst>
      <p:ext uri="{BB962C8B-B14F-4D97-AF65-F5344CB8AC3E}">
        <p14:creationId xmlns:p14="http://schemas.microsoft.com/office/powerpoint/2010/main" val="2822940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Migrating to microservices</a:t>
            </a:r>
            <a:br>
              <a:rPr lang="en-US" sz="32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Replacing in-process service calls: client proxies</a:t>
            </a:r>
            <a:endParaRPr lang="en-US" sz="3200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EB4D1FB-2547-4C0E-A07E-EFD8FEBDC3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7045" y="1926079"/>
            <a:ext cx="3067050" cy="1676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4F1071-8698-4A60-91DD-95136C0C66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926079"/>
            <a:ext cx="3000375" cy="167640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DC18AB7-2C09-4EFC-9A5D-05DB2B6BA7BF}"/>
              </a:ext>
            </a:extLst>
          </p:cNvPr>
          <p:cNvCxnSpPr>
            <a:cxnSpLocks/>
          </p:cNvCxnSpPr>
          <p:nvPr/>
        </p:nvCxnSpPr>
        <p:spPr>
          <a:xfrm>
            <a:off x="3270305" y="2398146"/>
            <a:ext cx="2067340" cy="15902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A86881D-CBFD-4508-A99E-C5FC1EAD17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946440"/>
            <a:ext cx="10515600" cy="2465913"/>
          </a:xfrm>
        </p:spPr>
        <p:txBody>
          <a:bodyPr>
            <a:normAutofit/>
          </a:bodyPr>
          <a:lstStyle/>
          <a:p>
            <a:r>
              <a:rPr lang="en-US" sz="2400" dirty="0" err="1">
                <a:solidFill>
                  <a:srgbClr val="002060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ICustomerAppService</a:t>
            </a:r>
            <a:r>
              <a:rPr lang="en-US" sz="1600" dirty="0">
                <a:solidFill>
                  <a:srgbClr val="002060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 </a:t>
            </a:r>
            <a:r>
              <a:rPr lang="en-US" sz="1400" dirty="0">
                <a:solidFill>
                  <a:srgbClr val="002060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(in </a:t>
            </a:r>
            <a:r>
              <a:rPr lang="en-US" sz="1400" dirty="0" err="1">
                <a:solidFill>
                  <a:srgbClr val="002060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ECommerce.Customers.Application.Contracts</a:t>
            </a:r>
            <a:r>
              <a:rPr lang="en-US" sz="1400" dirty="0">
                <a:solidFill>
                  <a:srgbClr val="002060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)</a:t>
            </a:r>
          </a:p>
          <a:p>
            <a:r>
              <a:rPr lang="en-US" sz="2400" dirty="0" err="1">
                <a:solidFill>
                  <a:srgbClr val="00B050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CustomerAppService</a:t>
            </a:r>
            <a:r>
              <a:rPr lang="en-US" sz="2000" dirty="0">
                <a:solidFill>
                  <a:srgbClr val="00B050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 </a:t>
            </a:r>
            <a:r>
              <a:rPr lang="en-US" sz="1800" dirty="0">
                <a:solidFill>
                  <a:srgbClr val="00B050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(in </a:t>
            </a:r>
            <a:r>
              <a:rPr lang="en-US" sz="1800" dirty="0" err="1">
                <a:solidFill>
                  <a:srgbClr val="00B050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ECommerce.Customers.Application</a:t>
            </a:r>
            <a:r>
              <a:rPr lang="en-US" sz="1800" dirty="0">
                <a:solidFill>
                  <a:srgbClr val="00B050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)</a:t>
            </a:r>
          </a:p>
          <a:p>
            <a:r>
              <a:rPr lang="en-US" sz="2400" dirty="0" err="1">
                <a:solidFill>
                  <a:srgbClr val="00B0F0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CustomerAppServiceHttpClientProxy</a:t>
            </a:r>
            <a:r>
              <a:rPr lang="en-US" sz="1800" dirty="0">
                <a:solidFill>
                  <a:srgbClr val="00B0F0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 (in </a:t>
            </a:r>
            <a:r>
              <a:rPr lang="en-US" sz="1800" dirty="0" err="1">
                <a:solidFill>
                  <a:srgbClr val="00B0F0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ECommerce.Customers.HttpApi.Client</a:t>
            </a:r>
            <a:r>
              <a:rPr lang="en-US" sz="1800" dirty="0">
                <a:solidFill>
                  <a:srgbClr val="00B0F0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)</a:t>
            </a:r>
          </a:p>
          <a:p>
            <a:pPr lvl="1"/>
            <a:r>
              <a:rPr lang="en-US" sz="20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Auto-generated by the ABP Framework</a:t>
            </a:r>
            <a:r>
              <a:rPr lang="en-US" sz="1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 </a:t>
            </a: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(by handling errors, retry, authentication, JSON serialization, endpoint discovery, etc.)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32E7CA9-CFC4-4464-9015-1CBCC4910590}"/>
              </a:ext>
            </a:extLst>
          </p:cNvPr>
          <p:cNvCxnSpPr/>
          <p:nvPr/>
        </p:nvCxnSpPr>
        <p:spPr>
          <a:xfrm flipH="1">
            <a:off x="8220242" y="2573074"/>
            <a:ext cx="470780" cy="0"/>
          </a:xfrm>
          <a:prstGeom prst="straightConnector1">
            <a:avLst/>
          </a:prstGeom>
          <a:ln w="38100">
            <a:solidFill>
              <a:srgbClr val="00206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75A3601-8EF4-466F-9BBE-54E163AAF9C6}"/>
              </a:ext>
            </a:extLst>
          </p:cNvPr>
          <p:cNvCxnSpPr/>
          <p:nvPr/>
        </p:nvCxnSpPr>
        <p:spPr>
          <a:xfrm flipH="1">
            <a:off x="7637352" y="2398146"/>
            <a:ext cx="470780" cy="0"/>
          </a:xfrm>
          <a:prstGeom prst="straightConnector1">
            <a:avLst/>
          </a:prstGeom>
          <a:ln w="38100">
            <a:solidFill>
              <a:srgbClr val="00B05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0AA0DC6-468A-46E1-B5A3-66CB5410E534}"/>
              </a:ext>
            </a:extLst>
          </p:cNvPr>
          <p:cNvCxnSpPr/>
          <p:nvPr/>
        </p:nvCxnSpPr>
        <p:spPr>
          <a:xfrm flipH="1">
            <a:off x="7792169" y="3474373"/>
            <a:ext cx="470780" cy="0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2134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Migrating to microservices</a:t>
            </a:r>
            <a:br>
              <a:rPr lang="en-US" sz="32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Replacing in-process service calls: retry policies</a:t>
            </a:r>
            <a:endParaRPr lang="en-US" sz="3200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FF98F8-46D7-482D-8FE0-CB7CDE63F0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2066312"/>
            <a:ext cx="9866203" cy="3610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15966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Migrating to microservices</a:t>
            </a:r>
            <a:br>
              <a:rPr lang="en-US" sz="3200" b="1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Enabling outbox &amp; inbox for transactional events</a:t>
            </a:r>
            <a:endParaRPr lang="en-US" sz="3200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269C650-857F-4C1F-9686-1231CC3897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489" y="1821759"/>
            <a:ext cx="6241610" cy="316708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75D7C6B-27F0-4364-A476-88FB87FE38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3022" y="1821759"/>
            <a:ext cx="5009201" cy="236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504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Migrating to microservices</a:t>
            </a:r>
            <a:br>
              <a:rPr lang="en-US" sz="32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Implementing database migrations: monolith</a:t>
            </a:r>
            <a:endParaRPr lang="en-US" sz="3200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EEEBEDD-2BC1-4D42-9977-6B2A68DF7487}"/>
              </a:ext>
            </a:extLst>
          </p:cNvPr>
          <p:cNvSpPr/>
          <p:nvPr/>
        </p:nvSpPr>
        <p:spPr>
          <a:xfrm>
            <a:off x="10720791" y="3044870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A34C7C8-6114-4A80-A19D-6EE542B3D40B}"/>
              </a:ext>
            </a:extLst>
          </p:cNvPr>
          <p:cNvSpPr/>
          <p:nvPr/>
        </p:nvSpPr>
        <p:spPr>
          <a:xfrm>
            <a:off x="10796206" y="3594620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82565FE-5BF6-4B2F-B1FD-F3B460191EF3}"/>
              </a:ext>
            </a:extLst>
          </p:cNvPr>
          <p:cNvSpPr/>
          <p:nvPr/>
        </p:nvSpPr>
        <p:spPr>
          <a:xfrm>
            <a:off x="10796206" y="3767446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11E8EE3-2EF5-49D2-9D17-24B31E7D726E}"/>
              </a:ext>
            </a:extLst>
          </p:cNvPr>
          <p:cNvSpPr/>
          <p:nvPr/>
        </p:nvSpPr>
        <p:spPr>
          <a:xfrm>
            <a:off x="10796206" y="3940272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13B8275-E16E-4A48-B780-0CE44167637A}"/>
              </a:ext>
            </a:extLst>
          </p:cNvPr>
          <p:cNvSpPr/>
          <p:nvPr/>
        </p:nvSpPr>
        <p:spPr>
          <a:xfrm>
            <a:off x="10796206" y="4113098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1DF39DF-A576-4C77-A174-AD93A9C486F1}"/>
              </a:ext>
            </a:extLst>
          </p:cNvPr>
          <p:cNvSpPr txBox="1"/>
          <p:nvPr/>
        </p:nvSpPr>
        <p:spPr>
          <a:xfrm>
            <a:off x="10743844" y="3023046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Basket module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5BC7184-EF00-44FD-BB38-F249E20A51FD}"/>
              </a:ext>
            </a:extLst>
          </p:cNvPr>
          <p:cNvSpPr/>
          <p:nvPr/>
        </p:nvSpPr>
        <p:spPr>
          <a:xfrm>
            <a:off x="7533198" y="4588678"/>
            <a:ext cx="4101993" cy="35625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Monolith Host Application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82BBC64-3BC1-4860-BC15-38CF4AFAE5F0}"/>
              </a:ext>
            </a:extLst>
          </p:cNvPr>
          <p:cNvCxnSpPr>
            <a:cxnSpLocks/>
            <a:endCxn id="28" idx="2"/>
          </p:cNvCxnSpPr>
          <p:nvPr/>
        </p:nvCxnSpPr>
        <p:spPr>
          <a:xfrm flipV="1">
            <a:off x="7990398" y="4329911"/>
            <a:ext cx="0" cy="25876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826050D-6307-47E5-8EB5-3D6CB965CC76}"/>
              </a:ext>
            </a:extLst>
          </p:cNvPr>
          <p:cNvCxnSpPr>
            <a:cxnSpLocks/>
            <a:endCxn id="22" idx="2"/>
          </p:cNvCxnSpPr>
          <p:nvPr/>
        </p:nvCxnSpPr>
        <p:spPr>
          <a:xfrm flipV="1">
            <a:off x="9057983" y="4329911"/>
            <a:ext cx="0" cy="25876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3C6F3F2-146C-46B2-B6AA-4A089554584C}"/>
              </a:ext>
            </a:extLst>
          </p:cNvPr>
          <p:cNvCxnSpPr>
            <a:cxnSpLocks/>
            <a:endCxn id="16" idx="2"/>
          </p:cNvCxnSpPr>
          <p:nvPr/>
        </p:nvCxnSpPr>
        <p:spPr>
          <a:xfrm flipV="1">
            <a:off x="10110406" y="4329911"/>
            <a:ext cx="0" cy="25876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156ED27-C44A-4EE6-BA76-67761D8EB168}"/>
              </a:ext>
            </a:extLst>
          </p:cNvPr>
          <p:cNvCxnSpPr>
            <a:cxnSpLocks/>
            <a:endCxn id="4" idx="2"/>
          </p:cNvCxnSpPr>
          <p:nvPr/>
        </p:nvCxnSpPr>
        <p:spPr>
          <a:xfrm flipV="1">
            <a:off x="11177991" y="4329911"/>
            <a:ext cx="0" cy="25876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644C6D99-6739-4504-ADE6-4BCFBF3ABDA4}"/>
              </a:ext>
            </a:extLst>
          </p:cNvPr>
          <p:cNvSpPr/>
          <p:nvPr/>
        </p:nvSpPr>
        <p:spPr>
          <a:xfrm>
            <a:off x="9653206" y="3044870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E7A5E4D-EC62-4CED-962D-0EF34BAE406F}"/>
              </a:ext>
            </a:extLst>
          </p:cNvPr>
          <p:cNvSpPr/>
          <p:nvPr/>
        </p:nvSpPr>
        <p:spPr>
          <a:xfrm>
            <a:off x="9728621" y="3594620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C1CB254-24C9-4381-A00B-FFE9FF01B7EC}"/>
              </a:ext>
            </a:extLst>
          </p:cNvPr>
          <p:cNvSpPr/>
          <p:nvPr/>
        </p:nvSpPr>
        <p:spPr>
          <a:xfrm>
            <a:off x="9728621" y="3767446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F0C89C4-2F3C-40E4-A31C-0DB9D51D18AF}"/>
              </a:ext>
            </a:extLst>
          </p:cNvPr>
          <p:cNvSpPr/>
          <p:nvPr/>
        </p:nvSpPr>
        <p:spPr>
          <a:xfrm>
            <a:off x="9728621" y="3940272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717CDFE-141D-40D9-B7BE-4D9D40893635}"/>
              </a:ext>
            </a:extLst>
          </p:cNvPr>
          <p:cNvSpPr/>
          <p:nvPr/>
        </p:nvSpPr>
        <p:spPr>
          <a:xfrm>
            <a:off x="9728621" y="4113098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2371514-B703-43B0-BFF9-281D8736847E}"/>
              </a:ext>
            </a:extLst>
          </p:cNvPr>
          <p:cNvSpPr txBox="1"/>
          <p:nvPr/>
        </p:nvSpPr>
        <p:spPr>
          <a:xfrm>
            <a:off x="9676259" y="3023046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Payment module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A8E48E8-E720-4CD6-ACE2-12180C1C8BBB}"/>
              </a:ext>
            </a:extLst>
          </p:cNvPr>
          <p:cNvSpPr/>
          <p:nvPr/>
        </p:nvSpPr>
        <p:spPr>
          <a:xfrm>
            <a:off x="8600783" y="3044870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AC746E5-3E90-4E0E-A794-D9FF67C9A105}"/>
              </a:ext>
            </a:extLst>
          </p:cNvPr>
          <p:cNvSpPr/>
          <p:nvPr/>
        </p:nvSpPr>
        <p:spPr>
          <a:xfrm>
            <a:off x="8676198" y="3594620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49B96BE-C75D-4DA2-A31D-4B33CF7378CD}"/>
              </a:ext>
            </a:extLst>
          </p:cNvPr>
          <p:cNvSpPr/>
          <p:nvPr/>
        </p:nvSpPr>
        <p:spPr>
          <a:xfrm>
            <a:off x="8676198" y="3767446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61D0AD0-9C2D-461E-85D8-1BAF5961F1AD}"/>
              </a:ext>
            </a:extLst>
          </p:cNvPr>
          <p:cNvSpPr/>
          <p:nvPr/>
        </p:nvSpPr>
        <p:spPr>
          <a:xfrm>
            <a:off x="8676198" y="3940272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8C262A2-E16B-4A70-A3D2-F424DA6DDA75}"/>
              </a:ext>
            </a:extLst>
          </p:cNvPr>
          <p:cNvSpPr/>
          <p:nvPr/>
        </p:nvSpPr>
        <p:spPr>
          <a:xfrm>
            <a:off x="8676198" y="4113098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A738282-7999-401C-A19F-57E6F69DF02D}"/>
              </a:ext>
            </a:extLst>
          </p:cNvPr>
          <p:cNvSpPr txBox="1"/>
          <p:nvPr/>
        </p:nvSpPr>
        <p:spPr>
          <a:xfrm>
            <a:off x="8623836" y="3023046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Order module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BDA4BF1-A0E4-44A2-80AB-03735E4C2BEF}"/>
              </a:ext>
            </a:extLst>
          </p:cNvPr>
          <p:cNvSpPr/>
          <p:nvPr/>
        </p:nvSpPr>
        <p:spPr>
          <a:xfrm>
            <a:off x="7533198" y="3044870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513E7A1-6BD6-4A3B-90D1-C1C68803CCE3}"/>
              </a:ext>
            </a:extLst>
          </p:cNvPr>
          <p:cNvSpPr/>
          <p:nvPr/>
        </p:nvSpPr>
        <p:spPr>
          <a:xfrm>
            <a:off x="7608613" y="3594620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CF11505-495D-468D-A3DE-F3FC1F202E1F}"/>
              </a:ext>
            </a:extLst>
          </p:cNvPr>
          <p:cNvSpPr/>
          <p:nvPr/>
        </p:nvSpPr>
        <p:spPr>
          <a:xfrm>
            <a:off x="7608613" y="3767446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7C1BD26-46AB-48D3-9BB4-DF6470B0EE50}"/>
              </a:ext>
            </a:extLst>
          </p:cNvPr>
          <p:cNvSpPr/>
          <p:nvPr/>
        </p:nvSpPr>
        <p:spPr>
          <a:xfrm>
            <a:off x="7608613" y="3940272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02EF0B8-8BC7-4FE7-A618-DAF5B96C1850}"/>
              </a:ext>
            </a:extLst>
          </p:cNvPr>
          <p:cNvSpPr/>
          <p:nvPr/>
        </p:nvSpPr>
        <p:spPr>
          <a:xfrm>
            <a:off x="7608613" y="4113098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02767BF-62AC-450E-ABEC-4E8106591551}"/>
              </a:ext>
            </a:extLst>
          </p:cNvPr>
          <p:cNvSpPr txBox="1"/>
          <p:nvPr/>
        </p:nvSpPr>
        <p:spPr>
          <a:xfrm>
            <a:off x="7556251" y="3023046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Customer</a:t>
            </a:r>
            <a:r>
              <a:rPr lang="en-US" sz="1400" dirty="0">
                <a:solidFill>
                  <a:schemeClr val="bg1"/>
                </a:solidFill>
              </a:rPr>
              <a:t> module</a:t>
            </a:r>
          </a:p>
        </p:txBody>
      </p:sp>
      <p:pic>
        <p:nvPicPr>
          <p:cNvPr id="34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E22578FA-7150-47F4-B195-9B0FCDDDB9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3507" y="2060340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4932F617-BB60-40BC-A3C7-E69AFD84C610}"/>
              </a:ext>
            </a:extLst>
          </p:cNvPr>
          <p:cNvCxnSpPr>
            <a:cxnSpLocks/>
            <a:stCxn id="33" idx="0"/>
            <a:endCxn id="34" idx="2"/>
          </p:cNvCxnSpPr>
          <p:nvPr/>
        </p:nvCxnSpPr>
        <p:spPr>
          <a:xfrm flipH="1" flipV="1">
            <a:off x="7969071" y="2501775"/>
            <a:ext cx="6673" cy="52127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51F6CD44-6776-451C-A649-943A518B4B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9328" y="2058506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8932AE67-4EF7-4CF4-8AE9-E04667624296}"/>
              </a:ext>
            </a:extLst>
          </p:cNvPr>
          <p:cNvCxnSpPr>
            <a:cxnSpLocks/>
            <a:stCxn id="27" idx="0"/>
            <a:endCxn id="36" idx="2"/>
          </p:cNvCxnSpPr>
          <p:nvPr/>
        </p:nvCxnSpPr>
        <p:spPr>
          <a:xfrm flipH="1" flipV="1">
            <a:off x="9034892" y="2499941"/>
            <a:ext cx="8437" cy="5231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8775A74D-E0C3-4F37-BF98-B26F4845F4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2415" y="2069800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96903F3D-B678-415D-8481-D0DC9795F833}"/>
              </a:ext>
            </a:extLst>
          </p:cNvPr>
          <p:cNvCxnSpPr>
            <a:cxnSpLocks/>
            <a:endCxn id="38" idx="2"/>
          </p:cNvCxnSpPr>
          <p:nvPr/>
        </p:nvCxnSpPr>
        <p:spPr>
          <a:xfrm flipH="1" flipV="1">
            <a:off x="10087979" y="2511235"/>
            <a:ext cx="8437" cy="5231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6061598C-8E8C-4B26-A4EE-97D1DECFCE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40000" y="2078747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70D28238-9A55-4212-B658-1B949A219603}"/>
              </a:ext>
            </a:extLst>
          </p:cNvPr>
          <p:cNvCxnSpPr>
            <a:cxnSpLocks/>
            <a:endCxn id="40" idx="2"/>
          </p:cNvCxnSpPr>
          <p:nvPr/>
        </p:nvCxnSpPr>
        <p:spPr>
          <a:xfrm flipH="1" flipV="1">
            <a:off x="11155564" y="2520182"/>
            <a:ext cx="8437" cy="5231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Content Placeholder 2">
            <a:extLst>
              <a:ext uri="{FF2B5EF4-FFF2-40B4-BE49-F238E27FC236}">
                <a16:creationId xmlns:a16="http://schemas.microsoft.com/office/drawing/2014/main" id="{ABBE081E-9951-41CC-A87C-3F9F710AD6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6148454" cy="4710347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The </a:t>
            </a:r>
            <a:r>
              <a:rPr lang="en-US" sz="20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main </a:t>
            </a:r>
            <a:r>
              <a:rPr lang="en-US" sz="2000" b="1" dirty="0" err="1">
                <a:latin typeface="Euclid Circular B" panose="020B0504000000000000" pitchFamily="34" charset="0"/>
                <a:ea typeface="Euclid Circular B" panose="020B0504000000000000" pitchFamily="34" charset="0"/>
              </a:rPr>
              <a:t>DbContext</a:t>
            </a:r>
            <a:r>
              <a:rPr lang="en-US" sz="20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</a:t>
            </a:r>
            <a:r>
              <a:rPr lang="en-US" sz="20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unifies the database migration path</a:t>
            </a:r>
          </a:p>
          <a:p>
            <a:pPr marL="0" indent="0">
              <a:buNone/>
            </a:pPr>
            <a:endParaRPr lang="en-US" sz="2000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  <a:p>
            <a:pPr marL="0" indent="0">
              <a:buNone/>
            </a:pPr>
            <a:endParaRPr lang="en-US" sz="2000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  <a:p>
            <a:pPr marL="0" indent="0">
              <a:buNone/>
            </a:pPr>
            <a:endParaRPr lang="en-US" sz="2000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  <a:p>
            <a:pPr marL="0" indent="0">
              <a:buNone/>
            </a:pPr>
            <a:endParaRPr lang="en-US" sz="2000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  <a:p>
            <a:pPr marL="0" indent="0">
              <a:buNone/>
            </a:pPr>
            <a:endParaRPr lang="en-US" sz="2000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  <a:p>
            <a:pPr marL="0" indent="0">
              <a:buNone/>
            </a:pPr>
            <a:endParaRPr lang="en-US" sz="2000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  <a:p>
            <a:pPr marL="0" indent="0">
              <a:buNone/>
            </a:pPr>
            <a:endParaRPr lang="en-US" sz="2000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  <a:p>
            <a:r>
              <a:rPr lang="en-US" sz="20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Every module has its own </a:t>
            </a:r>
            <a:r>
              <a:rPr lang="en-US" sz="20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data seeder</a:t>
            </a:r>
            <a:r>
              <a:rPr lang="en-US" sz="20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&amp; ABP executes all of them</a:t>
            </a:r>
          </a:p>
          <a:p>
            <a:r>
              <a:rPr lang="en-US" sz="20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 separate </a:t>
            </a:r>
            <a:r>
              <a:rPr lang="en-US" sz="2000" b="1" dirty="0" err="1">
                <a:latin typeface="Euclid Circular B" panose="020B0504000000000000" pitchFamily="34" charset="0"/>
                <a:ea typeface="Euclid Circular B" panose="020B0504000000000000" pitchFamily="34" charset="0"/>
              </a:rPr>
              <a:t>DbMigrator</a:t>
            </a:r>
            <a:r>
              <a:rPr lang="en-US" sz="20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</a:t>
            </a:r>
            <a:r>
              <a:rPr lang="en-US" sz="20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console application</a:t>
            </a:r>
          </a:p>
        </p:txBody>
      </p:sp>
      <p:graphicFrame>
        <p:nvGraphicFramePr>
          <p:cNvPr id="45" name="Object 44">
            <a:extLst>
              <a:ext uri="{FF2B5EF4-FFF2-40B4-BE49-F238E27FC236}">
                <a16:creationId xmlns:a16="http://schemas.microsoft.com/office/drawing/2014/main" id="{88C5274F-32E7-420C-B05F-F011EB2C815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29255286"/>
              </p:ext>
            </p:extLst>
          </p:nvPr>
        </p:nvGraphicFramePr>
        <p:xfrm>
          <a:off x="1136778" y="2680931"/>
          <a:ext cx="5427186" cy="23293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3" name="Bitmap Image" r:id="rId5" imgW="8744040" imgH="3753000" progId="Paint.Picture">
                  <p:embed/>
                </p:oleObj>
              </mc:Choice>
              <mc:Fallback>
                <p:oleObj name="Bitmap Image" r:id="rId5" imgW="8744040" imgH="3753000" progId="Paint.Picture">
                  <p:embed/>
                  <p:pic>
                    <p:nvPicPr>
                      <p:cNvPr id="42" name="Object 41">
                        <a:extLst>
                          <a:ext uri="{FF2B5EF4-FFF2-40B4-BE49-F238E27FC236}">
                            <a16:creationId xmlns:a16="http://schemas.microsoft.com/office/drawing/2014/main" id="{8EDE785F-AABC-484A-9577-C9D82364892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136778" y="2680931"/>
                        <a:ext cx="5427186" cy="232931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37000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6842760" cy="4351338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Every service </a:t>
            </a:r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migrates its own database 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on startup &amp; </a:t>
            </a:r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seeds 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its own data</a:t>
            </a:r>
          </a:p>
          <a:p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Uses </a:t>
            </a:r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distributed locking 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for concurrency control</a:t>
            </a:r>
          </a:p>
          <a:p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Multi-Tenancy with separate databases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: Publish event, handle in services, create the tenant database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Migrating to microservices</a:t>
            </a:r>
            <a:br>
              <a:rPr lang="en-US" sz="32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Implementing database migrations: microservices</a:t>
            </a:r>
            <a:endParaRPr lang="en-US" sz="3200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67164C-580C-47D3-B737-6DD184D1D5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5258" y="1903216"/>
            <a:ext cx="3711029" cy="3642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69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TODO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Migrating to microservices</a:t>
            </a:r>
            <a:br>
              <a:rPr lang="en-US" sz="32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TODO</a:t>
            </a:r>
            <a:endParaRPr lang="en-US" sz="3200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037134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TODO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Migrating to microservices</a:t>
            </a:r>
            <a:br>
              <a:rPr lang="en-US" sz="32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TODO</a:t>
            </a:r>
            <a:endParaRPr lang="en-US" sz="3200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75491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ABP Framework: Infrastructure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Enterprise application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Cross-cutting concerns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Authentication &amp; authorization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Distributed event bus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Audit logging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Background jobs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Data filtering &amp; soft-delete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Dynamic client-side proxies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Dynamic forms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…more</a:t>
            </a:r>
          </a:p>
        </p:txBody>
      </p:sp>
    </p:spTree>
    <p:extLst>
      <p:ext uri="{BB962C8B-B14F-4D97-AF65-F5344CB8AC3E}">
        <p14:creationId xmlns:p14="http://schemas.microsoft.com/office/powerpoint/2010/main" val="2141807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ABP Framework: Startup templates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1693355B-CD09-48E1-B452-85115EA2D2A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06694214"/>
              </p:ext>
            </p:extLst>
          </p:nvPr>
        </p:nvGraphicFramePr>
        <p:xfrm>
          <a:off x="838200" y="1716531"/>
          <a:ext cx="10770704" cy="36393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41" name="Bitmap Image" r:id="rId4" imgW="17059320" imgH="5762520" progId="Paint.Picture">
                  <p:embed/>
                </p:oleObj>
              </mc:Choice>
              <mc:Fallback>
                <p:oleObj name="Bitmap Image" r:id="rId4" imgW="17059320" imgH="576252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38200" y="1716531"/>
                        <a:ext cx="10770704" cy="36393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373611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1579</TotalTime>
  <Words>2211</Words>
  <Application>Microsoft Office PowerPoint</Application>
  <PresentationFormat>Widescreen</PresentationFormat>
  <Paragraphs>411</Paragraphs>
  <Slides>76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76</vt:i4>
      </vt:variant>
    </vt:vector>
  </HeadingPairs>
  <TitlesOfParts>
    <vt:vector size="83" baseType="lpstr">
      <vt:lpstr>Arial</vt:lpstr>
      <vt:lpstr>Calibri</vt:lpstr>
      <vt:lpstr>Calibri Light</vt:lpstr>
      <vt:lpstr>Euclid Circular B</vt:lpstr>
      <vt:lpstr>Office Theme</vt:lpstr>
      <vt:lpstr>Bitmap Image</vt:lpstr>
      <vt:lpstr>Paintbrush Picture</vt:lpstr>
      <vt:lpstr>DESIGNING MONOLITH FIRST FOR MICROSERVICE ARCHITECTURE</vt:lpstr>
      <vt:lpstr>Agenda</vt:lpstr>
      <vt:lpstr>INTRODUCTION</vt:lpstr>
      <vt:lpstr>About me: Halil İbrahim Kalkan</vt:lpstr>
      <vt:lpstr>PowerPoint Presentation</vt:lpstr>
      <vt:lpstr>The ABP FRAMEWORK project https://abp.io  ---  https://github.com/abpframework</vt:lpstr>
      <vt:lpstr>ABP Framework: Architecture</vt:lpstr>
      <vt:lpstr>ABP Framework: Infrastructure Enterprise application requirements</vt:lpstr>
      <vt:lpstr>ABP Framework: Startup templates</vt:lpstr>
      <vt:lpstr>ABP Framework: The community</vt:lpstr>
      <vt:lpstr>ABP Framework: Books</vt:lpstr>
      <vt:lpstr>eShopOnX projects</vt:lpstr>
      <vt:lpstr>eShopOnAbp https://github.com/abpframework/eShopOnAbp</vt:lpstr>
      <vt:lpstr>eShopOnAbp https://github.com/abpframework/eShopOnAbp</vt:lpstr>
      <vt:lpstr>Microservice trade-offs</vt:lpstr>
      <vt:lpstr>Microservices: Who is for?</vt:lpstr>
      <vt:lpstr>Microservices: Who is (not) for?</vt:lpstr>
      <vt:lpstr>Monolith first: What?</vt:lpstr>
      <vt:lpstr>Monolith first: Why?</vt:lpstr>
      <vt:lpstr>Monolith first: How?</vt:lpstr>
      <vt:lpstr>Monolith first: When not?</vt:lpstr>
      <vt:lpstr>DESIGNING A MODULAR MONOLITH</vt:lpstr>
      <vt:lpstr>The need for layering</vt:lpstr>
      <vt:lpstr>The need for layering Single-project solution</vt:lpstr>
      <vt:lpstr>The need for layering Backend-frontend separation</vt:lpstr>
      <vt:lpstr>The need for layering Separating UI from business</vt:lpstr>
      <vt:lpstr>The need for layering Introducing business contracts</vt:lpstr>
      <vt:lpstr>The need for layering Separating the hosting project</vt:lpstr>
      <vt:lpstr>The need for layering Separating the data access project</vt:lpstr>
      <vt:lpstr>The need for layering Adding HTTP (REST) APIs</vt:lpstr>
      <vt:lpstr>The need for layering Implementing layering for Domain-Driven Design</vt:lpstr>
      <vt:lpstr>The need for layering ABP’s layered module solution structure</vt:lpstr>
      <vt:lpstr>The need for layering Hosting as a monolith</vt:lpstr>
      <vt:lpstr>The need for layering Hosting in different applications</vt:lpstr>
      <vt:lpstr>The need for layering Hosting a modular monolith</vt:lpstr>
      <vt:lpstr>Designing the database</vt:lpstr>
      <vt:lpstr>Designing the database Single (shared) database approach</vt:lpstr>
      <vt:lpstr>Designing the database Single (shared) database approach</vt:lpstr>
      <vt:lpstr>Designing the database Separate (multiple) database approach</vt:lpstr>
      <vt:lpstr>Designing the database Module specific DbContext classes</vt:lpstr>
      <vt:lpstr>Designing the database Unified DbContext for database migrations</vt:lpstr>
      <vt:lpstr>Designing the database Database connection string management</vt:lpstr>
      <vt:lpstr>Designing the database Common principles</vt:lpstr>
      <vt:lpstr>Integrating the modules</vt:lpstr>
      <vt:lpstr>Integrating the modules Common principles</vt:lpstr>
      <vt:lpstr>Integrating the modules Synchronous communication</vt:lpstr>
      <vt:lpstr>Integrating the modules Synchronous communication: project dependencies</vt:lpstr>
      <vt:lpstr>Integrating the modules Synchronous communication: caching</vt:lpstr>
      <vt:lpstr>Integrating the modules Synchronous communication: caching</vt:lpstr>
      <vt:lpstr>Integrating the modules Synchronous communication: caching</vt:lpstr>
      <vt:lpstr>Integrating the modules Synchronous communication: data duplication</vt:lpstr>
      <vt:lpstr>Integrating the modules Synchronous communication: data duplication</vt:lpstr>
      <vt:lpstr>Integrating the modules Synchronous communication: data duplication</vt:lpstr>
      <vt:lpstr>Integrating the modules caching vs data duplication</vt:lpstr>
      <vt:lpstr>Integrating the modules Asynchronous communication</vt:lpstr>
      <vt:lpstr>Integrating the modules ABP’s distributed event bus</vt:lpstr>
      <vt:lpstr>Integrating the modules ABP’s distributed event bus</vt:lpstr>
      <vt:lpstr>Integrating the modules ABP’s distributed event bus</vt:lpstr>
      <vt:lpstr>Integrating the modules Transaction &amp; exception handling behavior</vt:lpstr>
      <vt:lpstr>Integrating the modules Transaction &amp; exception handling behavior</vt:lpstr>
      <vt:lpstr>Integrating the modules caching vs data duplication</vt:lpstr>
      <vt:lpstr>Modularizing the UI</vt:lpstr>
      <vt:lpstr>Modularizing the UI Monolith UI layer</vt:lpstr>
      <vt:lpstr>Modularizing the UI  Modular UI layer</vt:lpstr>
      <vt:lpstr>Modularizing the UI  Monolith UI vs Modular UI</vt:lpstr>
      <vt:lpstr>MIGRATING TO MICROSERVICES</vt:lpstr>
      <vt:lpstr>Migrating to microservices Hosting</vt:lpstr>
      <vt:lpstr>Migrating to microservices Distribution</vt:lpstr>
      <vt:lpstr>Migrating to microservices Replacing in-process service calls: abstracting</vt:lpstr>
      <vt:lpstr>Migrating to microservices Replacing in-process service calls: client proxies</vt:lpstr>
      <vt:lpstr>Migrating to microservices Replacing in-process service calls: retry policies</vt:lpstr>
      <vt:lpstr>Migrating to microservices Enabling outbox &amp; inbox for transactional events</vt:lpstr>
      <vt:lpstr>Migrating to microservices Implementing database migrations: monolith</vt:lpstr>
      <vt:lpstr>Migrating to microservices Implementing database migrations: microservices</vt:lpstr>
      <vt:lpstr>Migrating to microservices TODO</vt:lpstr>
      <vt:lpstr>Migrating to microservices TODO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Designing Monolith First for Microservice Architecture</dc:title>
  <dc:creator>Halil Kalkan</dc:creator>
  <cp:lastModifiedBy>Halil Kalkan</cp:lastModifiedBy>
  <cp:revision>134</cp:revision>
  <dcterms:created xsi:type="dcterms:W3CDTF">2022-02-27T10:42:11Z</dcterms:created>
  <dcterms:modified xsi:type="dcterms:W3CDTF">2022-04-28T14:48:36Z</dcterms:modified>
</cp:coreProperties>
</file>